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8.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8.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14.xml" ContentType="application/vnd.openxmlformats-officedocument.theme+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presProps.xml" ContentType="application/vnd.openxmlformats-officedocument.presentationml.presProps+xml"/>
  <Override PartName="/ppt/media/image29.png" ContentType="image/png"/>
  <Override PartName="/ppt/media/image16.svg" ContentType="image/svg"/>
  <Override PartName="/ppt/media/image27.png" ContentType="image/png"/>
  <Override PartName="/ppt/media/image13.svg" ContentType="image/svg"/>
  <Override PartName="/ppt/media/image23.png" ContentType="image/png"/>
  <Override PartName="/ppt/media/image2.svg" ContentType="image/svg"/>
  <Override PartName="/ppt/media/image34.svg" ContentType="image/svg"/>
  <Override PartName="/ppt/media/image47.png" ContentType="image/png"/>
  <Override PartName="/ppt/media/image6.png" ContentType="image/png"/>
  <Override PartName="/ppt/media/image38.svg" ContentType="image/svg"/>
  <Override PartName="/ppt/media/image5.png" ContentType="image/png"/>
  <Override PartName="/ppt/media/image37.png" ContentType="image/png"/>
  <Override PartName="/ppt/media/image4.png" ContentType="image/png"/>
  <Override PartName="/ppt/media/image18.png" ContentType="image/png"/>
  <Override PartName="/ppt/media/image21.png" ContentType="image/png"/>
  <Override PartName="/ppt/media/image30.png" ContentType="image/png"/>
  <Override PartName="/ppt/media/image41.png" ContentType="image/png"/>
  <Override PartName="/ppt/media/image49.png" ContentType="image/png"/>
  <Override PartName="/ppt/media/image12.png" ContentType="image/png"/>
  <Override PartName="/ppt/media/image24.png" ContentType="image/png"/>
  <Override PartName="/ppt/media/image31.svg" ContentType="image/svg"/>
  <Override PartName="/ppt/media/image46.png" ContentType="image/png"/>
  <Override PartName="/ppt/media/image42.svg" ContentType="image/svg"/>
  <Override PartName="/ppt/media/image44.svg" ContentType="image/svg"/>
  <Override PartName="/ppt/media/image20.png" ContentType="image/png"/>
  <Override PartName="/ppt/media/image8.png" ContentType="image/png"/>
  <Override PartName="/ppt/media/image10.png" ContentType="image/png"/>
  <Override PartName="/ppt/media/image36.png" ContentType="image/png"/>
  <Override PartName="/ppt/media/image7.png" ContentType="image/png"/>
  <Override PartName="/ppt/media/image32.png" ContentType="image/png"/>
  <Override PartName="/ppt/media/image19.svg" ContentType="image/svg"/>
  <Override PartName="/ppt/media/image45.png" ContentType="image/png"/>
  <Override PartName="/ppt/media/image22.svg" ContentType="image/svg"/>
  <Override PartName="/ppt/media/image17.png" ContentType="image/png"/>
  <Override PartName="/ppt/media/image14.png" ContentType="image/png"/>
  <Override PartName="/ppt/media/image15.png" ContentType="image/png"/>
  <Override PartName="/ppt/media/image48.png" ContentType="image/png"/>
  <Override PartName="/ppt/media/image35.png" ContentType="image/png"/>
  <Override PartName="/ppt/media/image9.png" ContentType="image/png"/>
  <Override PartName="/ppt/media/image1.png" ContentType="image/png"/>
  <Override PartName="/ppt/media/image28.svg" ContentType="image/svg"/>
  <Override PartName="/ppt/media/image26.png" ContentType="image/png"/>
  <Override PartName="/ppt/media/image40.svg" ContentType="image/svg"/>
  <Override PartName="/ppt/media/image11.png" ContentType="image/png"/>
  <Override PartName="/ppt/media/image3.png" ContentType="image/png"/>
  <Override PartName="/ppt/media/image25.svg" ContentType="image/svg"/>
  <Override PartName="/ppt/media/image39.png" ContentType="image/png"/>
  <Override PartName="/ppt/media/image43.png" ContentType="image/png"/>
  <Override PartName="/ppt/media/image33.png" ContentType="image/pn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2.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4.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12.xml" ContentType="application/vnd.openxmlformats-officedocument.presentationml.slide+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8.xml.rels" ContentType="application/vnd.openxmlformats-package.relationships+xml"/>
  <Override PartName="/ppt/notesSlides/_rels/notesSlide12.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_rels/notesSlide9.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notesSlides/notesSlide5.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4.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4630400" cy="8229600"/>
  <p:notesSz cx="8229600" cy="14630400"/>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8.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presProps" Target="presProps.xml"/>
</Relationships>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svg>
</file>

<file path=ppt/media/image20.png>
</file>

<file path=ppt/media/image21.png>
</file>

<file path=ppt/media/image22.svg>
</file>

<file path=ppt/media/image23.png>
</file>

<file path=ppt/media/image24.png>
</file>

<file path=ppt/media/image25.svg>
</file>

<file path=ppt/media/image26.png>
</file>

<file path=ppt/media/image27.png>
</file>

<file path=ppt/media/image28.svg>
</file>

<file path=ppt/media/image29.png>
</file>

<file path=ppt/media/image3.png>
</file>

<file path=ppt/media/image30.png>
</file>

<file path=ppt/media/image31.svg>
</file>

<file path=ppt/media/image32.png>
</file>

<file path=ppt/media/image33.png>
</file>

<file path=ppt/media/image34.svg>
</file>

<file path=ppt/media/image35.png>
</file>

<file path=ppt/media/image36.pn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PlaceHolder 1"/>
          <p:cNvSpPr>
            <a:spLocks noGrp="1"/>
          </p:cNvSpPr>
          <p:nvPr>
            <p:ph type="sldImg"/>
          </p:nvPr>
        </p:nvSpPr>
        <p:spPr>
          <a:xfrm>
            <a:off x="0" y="764280"/>
            <a:ext cx="0" cy="0"/>
          </a:xfrm>
          <a:prstGeom prst="rect">
            <a:avLst/>
          </a:prstGeom>
          <a:noFill/>
          <a:ln w="0">
            <a:noFill/>
          </a:ln>
        </p:spPr>
        <p:txBody>
          <a:bodyPr lIns="0" rIns="0" tIns="0" bIns="0" anchor="ctr">
            <a:noAutofit/>
          </a:bodyPr>
          <a:p>
            <a:pPr algn="ctr"/>
            <a:r>
              <a:rPr b="0" lang="en-US" sz="4400" strike="noStrike" u="none">
                <a:solidFill>
                  <a:srgbClr val="000000"/>
                </a:solidFill>
                <a:effectLst/>
                <a:uFillTx/>
                <a:latin typeface="Arial"/>
              </a:rPr>
              <a:t>Click to move the slide</a:t>
            </a:r>
            <a:endParaRPr b="0" lang="en-US" sz="4400" strike="noStrike" u="none">
              <a:solidFill>
                <a:srgbClr val="000000"/>
              </a:solidFill>
              <a:effectLst/>
              <a:uFillTx/>
              <a:latin typeface="Arial"/>
            </a:endParaRPr>
          </a:p>
        </p:txBody>
      </p:sp>
      <p:sp>
        <p:nvSpPr>
          <p:cNvPr id="49"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50"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&lt;header&gt;</a:t>
            </a:r>
            <a:endParaRPr b="0" lang="en-US" sz="1400" strike="noStrike" u="none">
              <a:solidFill>
                <a:srgbClr val="000000"/>
              </a:solidFill>
              <a:effectLst/>
              <a:uFillTx/>
              <a:latin typeface="Times New Roman"/>
            </a:endParaRPr>
          </a:p>
        </p:txBody>
      </p:sp>
      <p:sp>
        <p:nvSpPr>
          <p:cNvPr id="51"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52"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3"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F0E392EF-78AD-49D6-9E43-1A8537B844F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sldImg"/>
          </p:nvPr>
        </p:nvSpPr>
        <p:spPr>
          <a:xfrm>
            <a:off x="685800" y="1143000"/>
            <a:ext cx="5484600" cy="3084480"/>
          </a:xfrm>
          <a:prstGeom prst="rect">
            <a:avLst/>
          </a:prstGeom>
          <a:ln w="0">
            <a:noFill/>
          </a:ln>
        </p:spPr>
      </p:sp>
      <p:sp>
        <p:nvSpPr>
          <p:cNvPr id="260"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61" name="PlaceHolder 3"/>
          <p:cNvSpPr>
            <a:spLocks noGrp="1"/>
          </p:cNvSpPr>
          <p:nvPr>
            <p:ph type="sldNum" idx="4"/>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C31206BA-C4D7-4AF7-A3FE-9ECCCDA7B1F9}"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PlaceHolder 1"/>
          <p:cNvSpPr>
            <a:spLocks noGrp="1"/>
          </p:cNvSpPr>
          <p:nvPr>
            <p:ph type="sldImg"/>
          </p:nvPr>
        </p:nvSpPr>
        <p:spPr>
          <a:xfrm>
            <a:off x="685800" y="1143000"/>
            <a:ext cx="5484600" cy="3084480"/>
          </a:xfrm>
          <a:prstGeom prst="rect">
            <a:avLst/>
          </a:prstGeom>
          <a:ln w="0">
            <a:noFill/>
          </a:ln>
        </p:spPr>
      </p:sp>
      <p:sp>
        <p:nvSpPr>
          <p:cNvPr id="287"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88" name="PlaceHolder 3"/>
          <p:cNvSpPr>
            <a:spLocks noGrp="1"/>
          </p:cNvSpPr>
          <p:nvPr>
            <p:ph type="sldNum" idx="13"/>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B188B78-7B5C-4AFB-BBF2-75D699F8818F}"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sldImg"/>
          </p:nvPr>
        </p:nvSpPr>
        <p:spPr>
          <a:xfrm>
            <a:off x="685800" y="1143000"/>
            <a:ext cx="5484600" cy="3084480"/>
          </a:xfrm>
          <a:prstGeom prst="rect">
            <a:avLst/>
          </a:prstGeom>
          <a:ln w="0">
            <a:noFill/>
          </a:ln>
        </p:spPr>
      </p:sp>
      <p:sp>
        <p:nvSpPr>
          <p:cNvPr id="290"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91" name="PlaceHolder 3"/>
          <p:cNvSpPr>
            <a:spLocks noGrp="1"/>
          </p:cNvSpPr>
          <p:nvPr>
            <p:ph type="sldNum" idx="14"/>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B2140F3-1A5A-488E-B3E5-8E9B5C216DDE}"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PlaceHolder 1"/>
          <p:cNvSpPr>
            <a:spLocks noGrp="1"/>
          </p:cNvSpPr>
          <p:nvPr>
            <p:ph type="sldImg"/>
          </p:nvPr>
        </p:nvSpPr>
        <p:spPr>
          <a:xfrm>
            <a:off x="685800" y="1143000"/>
            <a:ext cx="5484600" cy="3084480"/>
          </a:xfrm>
          <a:prstGeom prst="rect">
            <a:avLst/>
          </a:prstGeom>
          <a:ln w="0">
            <a:noFill/>
          </a:ln>
        </p:spPr>
      </p:sp>
      <p:sp>
        <p:nvSpPr>
          <p:cNvPr id="293"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94" name="PlaceHolder 3"/>
          <p:cNvSpPr>
            <a:spLocks noGrp="1"/>
          </p:cNvSpPr>
          <p:nvPr>
            <p:ph type="sldNum" idx="15"/>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211B5AAB-F990-4A93-98F1-4A451821C475}"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PlaceHolder 1"/>
          <p:cNvSpPr>
            <a:spLocks noGrp="1"/>
          </p:cNvSpPr>
          <p:nvPr>
            <p:ph type="sldImg"/>
          </p:nvPr>
        </p:nvSpPr>
        <p:spPr>
          <a:xfrm>
            <a:off x="685800" y="1143000"/>
            <a:ext cx="5484600" cy="3084480"/>
          </a:xfrm>
          <a:prstGeom prst="rect">
            <a:avLst/>
          </a:prstGeom>
          <a:ln w="0">
            <a:noFill/>
          </a:ln>
        </p:spPr>
      </p:sp>
      <p:sp>
        <p:nvSpPr>
          <p:cNvPr id="263"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64" name="PlaceHolder 3"/>
          <p:cNvSpPr>
            <a:spLocks noGrp="1"/>
          </p:cNvSpPr>
          <p:nvPr>
            <p:ph type="sldNum" idx="5"/>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435B117-390F-4D98-87C2-D9601FCC5115}"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PlaceHolder 1"/>
          <p:cNvSpPr>
            <a:spLocks noGrp="1"/>
          </p:cNvSpPr>
          <p:nvPr>
            <p:ph type="sldImg"/>
          </p:nvPr>
        </p:nvSpPr>
        <p:spPr>
          <a:xfrm>
            <a:off x="685800" y="1143000"/>
            <a:ext cx="5484600" cy="3084480"/>
          </a:xfrm>
          <a:prstGeom prst="rect">
            <a:avLst/>
          </a:prstGeom>
          <a:ln w="0">
            <a:noFill/>
          </a:ln>
        </p:spPr>
      </p:sp>
      <p:sp>
        <p:nvSpPr>
          <p:cNvPr id="266"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67" name="PlaceHolder 3"/>
          <p:cNvSpPr>
            <a:spLocks noGrp="1"/>
          </p:cNvSpPr>
          <p:nvPr>
            <p:ph type="sldNum" idx="6"/>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FE24C97-43D2-4651-A10D-D05FBA85CDA1}"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PlaceHolder 1"/>
          <p:cNvSpPr>
            <a:spLocks noGrp="1"/>
          </p:cNvSpPr>
          <p:nvPr>
            <p:ph type="sldImg"/>
          </p:nvPr>
        </p:nvSpPr>
        <p:spPr>
          <a:xfrm>
            <a:off x="685800" y="1143000"/>
            <a:ext cx="5484600" cy="3084480"/>
          </a:xfrm>
          <a:prstGeom prst="rect">
            <a:avLst/>
          </a:prstGeom>
          <a:ln w="0">
            <a:noFill/>
          </a:ln>
        </p:spPr>
      </p:sp>
      <p:sp>
        <p:nvSpPr>
          <p:cNvPr id="269"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70" name="PlaceHolder 3"/>
          <p:cNvSpPr>
            <a:spLocks noGrp="1"/>
          </p:cNvSpPr>
          <p:nvPr>
            <p:ph type="sldNum" idx="7"/>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CC9AA28-C729-448D-8C30-BA0CACE76A23}"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type="sldImg"/>
          </p:nvPr>
        </p:nvSpPr>
        <p:spPr>
          <a:xfrm>
            <a:off x="685800" y="1143000"/>
            <a:ext cx="5484600" cy="3084480"/>
          </a:xfrm>
          <a:prstGeom prst="rect">
            <a:avLst/>
          </a:prstGeom>
          <a:ln w="0">
            <a:noFill/>
          </a:ln>
        </p:spPr>
      </p:sp>
      <p:sp>
        <p:nvSpPr>
          <p:cNvPr id="272"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73" name="PlaceHolder 3"/>
          <p:cNvSpPr>
            <a:spLocks noGrp="1"/>
          </p:cNvSpPr>
          <p:nvPr>
            <p:ph type="sldNum" idx="8"/>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63E20B1-66A3-4381-84DA-96C693595DAF}"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PlaceHolder 1"/>
          <p:cNvSpPr>
            <a:spLocks noGrp="1"/>
          </p:cNvSpPr>
          <p:nvPr>
            <p:ph type="sldImg"/>
          </p:nvPr>
        </p:nvSpPr>
        <p:spPr>
          <a:xfrm>
            <a:off x="685800" y="1143000"/>
            <a:ext cx="5484600" cy="3084480"/>
          </a:xfrm>
          <a:prstGeom prst="rect">
            <a:avLst/>
          </a:prstGeom>
          <a:ln w="0">
            <a:noFill/>
          </a:ln>
        </p:spPr>
      </p:sp>
      <p:sp>
        <p:nvSpPr>
          <p:cNvPr id="275"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76" name="PlaceHolder 3"/>
          <p:cNvSpPr>
            <a:spLocks noGrp="1"/>
          </p:cNvSpPr>
          <p:nvPr>
            <p:ph type="sldNum" idx="9"/>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7C1BD33-6C1B-4C73-B373-D634EB0EC3D5}"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685800" y="1143000"/>
            <a:ext cx="5484600" cy="3084480"/>
          </a:xfrm>
          <a:prstGeom prst="rect">
            <a:avLst/>
          </a:prstGeom>
          <a:ln w="0">
            <a:noFill/>
          </a:ln>
        </p:spPr>
      </p:sp>
      <p:sp>
        <p:nvSpPr>
          <p:cNvPr id="278"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79" name="PlaceHolder 3"/>
          <p:cNvSpPr>
            <a:spLocks noGrp="1"/>
          </p:cNvSpPr>
          <p:nvPr>
            <p:ph type="sldNum" idx="10"/>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3A558F5-BD73-4B62-BD5A-AC0D76EBF317}"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685800" y="1143000"/>
            <a:ext cx="5484600" cy="3084480"/>
          </a:xfrm>
          <a:prstGeom prst="rect">
            <a:avLst/>
          </a:prstGeom>
          <a:ln w="0">
            <a:noFill/>
          </a:ln>
        </p:spPr>
      </p:sp>
      <p:sp>
        <p:nvSpPr>
          <p:cNvPr id="281"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82" name="PlaceHolder 3"/>
          <p:cNvSpPr>
            <a:spLocks noGrp="1"/>
          </p:cNvSpPr>
          <p:nvPr>
            <p:ph type="sldNum" idx="11"/>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9290929F-0ED2-4D3A-A719-C774B092FF6C}"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sldImg"/>
          </p:nvPr>
        </p:nvSpPr>
        <p:spPr>
          <a:xfrm>
            <a:off x="685800" y="1143000"/>
            <a:ext cx="5484600" cy="3084480"/>
          </a:xfrm>
          <a:prstGeom prst="rect">
            <a:avLst/>
          </a:prstGeom>
          <a:ln w="0">
            <a:noFill/>
          </a:ln>
        </p:spPr>
      </p:sp>
      <p:sp>
        <p:nvSpPr>
          <p:cNvPr id="284"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lnSpc>
                <a:spcPct val="100000"/>
              </a:lnSpc>
              <a:buNone/>
            </a:pPr>
            <a:r>
              <a:rPr b="0" lang="en-US" sz="1800" strike="noStrike" u="none">
                <a:solidFill>
                  <a:srgbClr val="000000"/>
                </a:solidFill>
                <a:effectLst/>
                <a:uFillTx/>
                <a:latin typeface="Arial"/>
              </a:rPr>
              <a:t>Click to add Notes</a:t>
            </a:r>
            <a:endParaRPr b="0" lang="en-US" sz="1800" strike="noStrike" u="none">
              <a:solidFill>
                <a:srgbClr val="000000"/>
              </a:solidFill>
              <a:effectLst/>
              <a:uFillTx/>
              <a:latin typeface="Arial"/>
            </a:endParaRPr>
          </a:p>
        </p:txBody>
      </p:sp>
      <p:sp>
        <p:nvSpPr>
          <p:cNvPr id="285" name="PlaceHolder 3"/>
          <p:cNvSpPr>
            <a:spLocks noGrp="1"/>
          </p:cNvSpPr>
          <p:nvPr>
            <p:ph type="sldNum" idx="12"/>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59BEA883-8204-434F-84D7-625CB0BC0A60}"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bg>
      <p:bgPr>
        <a:solidFill>
          <a:srgbClr val="ffffff"/>
        </a:solidFill>
      </p:bgPr>
    </p:bg>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_">
    <p:spTree>
      <p:nvGrpSpPr>
        <p:cNvPr id="1" name=""/>
        <p:cNvGrpSpPr/>
        <p:nvPr/>
      </p:nvGrpSpPr>
      <p:grpSpPr>
        <a:xfrm>
          <a:off x="0" y="0"/>
          <a:ext cx="0" cy="0"/>
          <a:chOff x="0" y="0"/>
          <a:chExt cx="0" cy="0"/>
        </a:xfrm>
      </p:grpSpPr>
      <p:sp>
        <p:nvSpPr>
          <p:cNvPr id="34"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5"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6"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37"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_">
    <p:spTree>
      <p:nvGrpSpPr>
        <p:cNvPr id="1" name=""/>
        <p:cNvGrpSpPr/>
        <p:nvPr/>
      </p:nvGrpSpPr>
      <p:grpSpPr>
        <a:xfrm>
          <a:off x="0" y="0"/>
          <a:ext cx="0" cy="0"/>
          <a:chOff x="0" y="0"/>
          <a:chExt cx="0" cy="0"/>
        </a:xfrm>
      </p:grpSpPr>
      <p:sp>
        <p:nvSpPr>
          <p:cNvPr id="38"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9"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40"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41"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_">
    <p:spTree>
      <p:nvGrpSpPr>
        <p:cNvPr id="1" name=""/>
        <p:cNvGrpSpPr/>
        <p:nvPr/>
      </p:nvGrpSpPr>
      <p:grpSpPr>
        <a:xfrm>
          <a:off x="0" y="0"/>
          <a:ext cx="0" cy="0"/>
          <a:chOff x="0" y="0"/>
          <a:chExt cx="0" cy="0"/>
        </a:xfrm>
      </p:grpSpPr>
      <p:sp>
        <p:nvSpPr>
          <p:cNvPr id="42"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43"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44"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45"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_">
    <p:spTree>
      <p:nvGrpSpPr>
        <p:cNvPr id="1" name=""/>
        <p:cNvGrpSpPr/>
        <p:nvPr/>
      </p:nvGrpSpPr>
      <p:grpSpPr>
        <a:xfrm>
          <a:off x="0" y="0"/>
          <a:ext cx="0" cy="0"/>
          <a:chOff x="0" y="0"/>
          <a:chExt cx="0" cy="0"/>
        </a:xfrm>
      </p:grpSpPr>
      <p:sp>
        <p:nvSpPr>
          <p:cNvPr id="46"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47"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
    <p:spTree>
      <p:nvGrpSpPr>
        <p:cNvPr id="1" name=""/>
        <p:cNvGrpSpPr/>
        <p:nvPr/>
      </p:nvGrpSpPr>
      <p:grpSpPr>
        <a:xfrm>
          <a:off x="0" y="0"/>
          <a:ext cx="0" cy="0"/>
          <a:chOff x="0" y="0"/>
          <a:chExt cx="0" cy="0"/>
        </a:xfrm>
      </p:grpSpPr>
      <p:sp>
        <p:nvSpPr>
          <p:cNvPr id="2"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4"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5"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
    <p:spTree>
      <p:nvGrpSpPr>
        <p:cNvPr id="1" name=""/>
        <p:cNvGrpSpPr/>
        <p:nvPr/>
      </p:nvGrpSpPr>
      <p:grpSpPr>
        <a:xfrm>
          <a:off x="0" y="0"/>
          <a:ext cx="0" cy="0"/>
          <a:chOff x="0" y="0"/>
          <a:chExt cx="0" cy="0"/>
        </a:xfrm>
      </p:grpSpPr>
      <p:sp>
        <p:nvSpPr>
          <p:cNvPr id="6"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7"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8"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a:t>
            </a:r>
            <a:r>
              <a:rPr b="0" lang="en-US" sz="4400" strike="noStrike" u="none">
                <a:solidFill>
                  <a:schemeClr val="dk1"/>
                </a:solidFill>
                <a:effectLst/>
                <a:uFillTx/>
                <a:latin typeface="Calibri Light"/>
              </a:rPr>
              <a:t>format</a:t>
            </a:r>
            <a:endParaRPr b="0" lang="en-US" sz="4400" strike="noStrike" u="none">
              <a:solidFill>
                <a:srgbClr val="000000"/>
              </a:solidFill>
              <a:effectLst/>
              <a:uFillTx/>
              <a:latin typeface="Arial"/>
            </a:endParaRPr>
          </a:p>
        </p:txBody>
      </p:sp>
      <p:sp>
        <p:nvSpPr>
          <p:cNvPr id="9"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
    <p:spTree>
      <p:nvGrpSpPr>
        <p:cNvPr id="1" name=""/>
        <p:cNvGrpSpPr/>
        <p:nvPr/>
      </p:nvGrpSpPr>
      <p:grpSpPr>
        <a:xfrm>
          <a:off x="0" y="0"/>
          <a:ext cx="0" cy="0"/>
          <a:chOff x="0" y="0"/>
          <a:chExt cx="0" cy="0"/>
        </a:xfrm>
      </p:grpSpPr>
      <p:sp>
        <p:nvSpPr>
          <p:cNvPr id="10"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1"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2"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13"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
    <p:spTree>
      <p:nvGrpSpPr>
        <p:cNvPr id="1" name=""/>
        <p:cNvGrpSpPr/>
        <p:nvPr/>
      </p:nvGrpSpPr>
      <p:grpSpPr>
        <a:xfrm>
          <a:off x="0" y="0"/>
          <a:ext cx="0" cy="0"/>
          <a:chOff x="0" y="0"/>
          <a:chExt cx="0" cy="0"/>
        </a:xfrm>
      </p:grpSpPr>
      <p:sp>
        <p:nvSpPr>
          <p:cNvPr id="14"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5"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6"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17"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
    <p:spTree>
      <p:nvGrpSpPr>
        <p:cNvPr id="1" name=""/>
        <p:cNvGrpSpPr/>
        <p:nvPr/>
      </p:nvGrpSpPr>
      <p:grpSpPr>
        <a:xfrm>
          <a:off x="0" y="0"/>
          <a:ext cx="0" cy="0"/>
          <a:chOff x="0" y="0"/>
          <a:chExt cx="0" cy="0"/>
        </a:xfrm>
      </p:grpSpPr>
      <p:sp>
        <p:nvSpPr>
          <p:cNvPr id="18"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9"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0"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21"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
    <p:spTree>
      <p:nvGrpSpPr>
        <p:cNvPr id="1" name=""/>
        <p:cNvGrpSpPr/>
        <p:nvPr/>
      </p:nvGrpSpPr>
      <p:grpSpPr>
        <a:xfrm>
          <a:off x="0" y="0"/>
          <a:ext cx="0" cy="0"/>
          <a:chOff x="0" y="0"/>
          <a:chExt cx="0" cy="0"/>
        </a:xfrm>
      </p:grpSpPr>
      <p:sp>
        <p:nvSpPr>
          <p:cNvPr id="22"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3"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4" name="PlaceHolder 1"/>
          <p:cNvSpPr>
            <a:spLocks noGrp="1"/>
          </p:cNvSpPr>
          <p:nvPr>
            <p:ph type="title"/>
          </p:nvPr>
        </p:nvSpPr>
        <p:spPr>
          <a:xfrm>
            <a:off x="731520" y="328320"/>
            <a:ext cx="13165920" cy="137268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rgbClr val="000000"/>
                </a:solidFill>
                <a:effectLst/>
                <a:uFillTx/>
                <a:latin typeface="Arial"/>
              </a:rPr>
              <a:t>Click to edit the title text format</a:t>
            </a:r>
            <a:endParaRPr b="0" lang="en-US" sz="4400" strike="noStrike" u="none">
              <a:solidFill>
                <a:srgbClr val="000000"/>
              </a:solidFill>
              <a:effectLst/>
              <a:uFillTx/>
              <a:latin typeface="Arial"/>
            </a:endParaRPr>
          </a:p>
        </p:txBody>
      </p:sp>
      <p:sp>
        <p:nvSpPr>
          <p:cNvPr id="25" name="PlaceHolder 2"/>
          <p:cNvSpPr>
            <a:spLocks noGrp="1"/>
          </p:cNvSpPr>
          <p:nvPr>
            <p:ph type="body"/>
          </p:nvPr>
        </p:nvSpPr>
        <p:spPr>
          <a:xfrm>
            <a:off x="731520" y="1925640"/>
            <a:ext cx="13165920" cy="477144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rgbClr val="000000"/>
                </a:solidFill>
                <a:effectLst/>
                <a:uFillTx/>
                <a:latin typeface="Arial"/>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800" strike="noStrike" u="none">
                <a:solidFill>
                  <a:srgbClr val="000000"/>
                </a:solidFill>
                <a:effectLst/>
                <a:uFillTx/>
                <a:latin typeface="Arial"/>
              </a:rPr>
              <a:t>Second Outline Level</a:t>
            </a:r>
            <a:endParaRPr b="0" lang="en-US" sz="2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400" strike="noStrike" u="none">
                <a:solidFill>
                  <a:srgbClr val="000000"/>
                </a:solidFill>
                <a:effectLst/>
                <a:uFillTx/>
                <a:latin typeface="Arial"/>
              </a:rPr>
              <a:t>Third Outline Level</a:t>
            </a:r>
            <a:endParaRPr b="0" lang="en-US" sz="2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rgbClr val="000000"/>
                </a:solidFill>
                <a:effectLst/>
                <a:uFillTx/>
                <a:latin typeface="Arial"/>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_">
    <p:spTree>
      <p:nvGrpSpPr>
        <p:cNvPr id="1" name=""/>
        <p:cNvGrpSpPr/>
        <p:nvPr/>
      </p:nvGrpSpPr>
      <p:grpSpPr>
        <a:xfrm>
          <a:off x="0" y="0"/>
          <a:ext cx="0" cy="0"/>
          <a:chOff x="0" y="0"/>
          <a:chExt cx="0" cy="0"/>
        </a:xfrm>
      </p:grpSpPr>
      <p:sp>
        <p:nvSpPr>
          <p:cNvPr id="26"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7"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8"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29"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_">
    <p:spTree>
      <p:nvGrpSpPr>
        <p:cNvPr id="1" name=""/>
        <p:cNvGrpSpPr/>
        <p:nvPr/>
      </p:nvGrpSpPr>
      <p:grpSpPr>
        <a:xfrm>
          <a:off x="0" y="0"/>
          <a:ext cx="0" cy="0"/>
          <a:chOff x="0" y="0"/>
          <a:chExt cx="0" cy="0"/>
        </a:xfrm>
      </p:grpSpPr>
      <p:sp>
        <p:nvSpPr>
          <p:cNvPr id="30" name="Shape 0"/>
          <p:cNvSpPr/>
          <p:nvPr/>
        </p:nvSpPr>
        <p:spPr>
          <a:xfrm>
            <a:off x="0" y="0"/>
            <a:ext cx="14628600" cy="8227800"/>
          </a:xfrm>
          <a:prstGeom prst="rect">
            <a:avLst/>
          </a:prstGeom>
          <a:solidFill>
            <a:srgbClr val="c7e0e7"/>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1" name="Shape 1"/>
          <p:cNvSpPr/>
          <p:nvPr/>
        </p:nvSpPr>
        <p:spPr>
          <a:xfrm>
            <a:off x="0" y="0"/>
            <a:ext cx="14628600" cy="8227800"/>
          </a:xfrm>
          <a:prstGeom prst="rect">
            <a:avLst/>
          </a:prstGeom>
          <a:solidFill>
            <a:srgbClr val="faf9f5"/>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32" name="PlaceHolder 1"/>
          <p:cNvSpPr>
            <a:spLocks noGrp="1"/>
          </p:cNvSpPr>
          <p:nvPr>
            <p:ph type="title"/>
          </p:nvPr>
        </p:nvSpPr>
        <p:spPr>
          <a:xfrm>
            <a:off x="731520" y="328320"/>
            <a:ext cx="13165560" cy="1372320"/>
          </a:xfrm>
          <a:prstGeom prst="rect">
            <a:avLst/>
          </a:prstGeom>
          <a:noFill/>
          <a:ln w="0">
            <a:noFill/>
          </a:ln>
        </p:spPr>
        <p:txBody>
          <a:bodyPr lIns="0" rIns="0" tIns="0" bIns="0" anchor="ctr">
            <a:noAutofit/>
          </a:bodyPr>
          <a:p>
            <a:pPr indent="0" algn="ctr">
              <a:lnSpc>
                <a:spcPct val="100000"/>
              </a:lnSpc>
              <a:buNone/>
              <a:tabLst>
                <a:tab algn="l" pos="0"/>
              </a:tabLst>
            </a:pPr>
            <a:r>
              <a:rPr b="0" lang="en-US" sz="4400" strike="noStrike" u="none">
                <a:solidFill>
                  <a:schemeClr val="dk1"/>
                </a:solidFill>
                <a:effectLst/>
                <a:uFillTx/>
                <a:latin typeface="Calibri Light"/>
              </a:rPr>
              <a:t>Click to edit the title text format</a:t>
            </a:r>
            <a:endParaRPr b="0" lang="en-US" sz="4400" strike="noStrike" u="none">
              <a:solidFill>
                <a:srgbClr val="000000"/>
              </a:solidFill>
              <a:effectLst/>
              <a:uFillTx/>
              <a:latin typeface="Arial"/>
            </a:endParaRPr>
          </a:p>
        </p:txBody>
      </p:sp>
      <p:sp>
        <p:nvSpPr>
          <p:cNvPr id="33" name="PlaceHolder 2"/>
          <p:cNvSpPr>
            <a:spLocks noGrp="1"/>
          </p:cNvSpPr>
          <p:nvPr>
            <p:ph type="body"/>
          </p:nvPr>
        </p:nvSpPr>
        <p:spPr>
          <a:xfrm>
            <a:off x="731520" y="1925640"/>
            <a:ext cx="13165560" cy="477108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en-US" sz="2400" strike="noStrike" u="none">
                <a:solidFill>
                  <a:schemeClr val="dk1"/>
                </a:solidFill>
                <a:effectLst/>
                <a:uFillTx/>
                <a:latin typeface="Calibri"/>
              </a:rPr>
              <a:t>Second Outline Level</a:t>
            </a:r>
            <a:endParaRPr b="0" lang="en-US" sz="2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en-US" sz="2000" strike="noStrike" u="none">
                <a:solidFill>
                  <a:schemeClr val="dk1"/>
                </a:solidFill>
                <a:effectLst/>
                <a:uFillTx/>
                <a:latin typeface="Calibri"/>
              </a:rPr>
              <a:t>Third Outline Level</a:t>
            </a:r>
            <a:endParaRPr b="0" lang="en-US" sz="20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en-US" sz="2000" strike="noStrike" u="none">
                <a:solidFill>
                  <a:schemeClr val="dk1"/>
                </a:solidFill>
                <a:effectLst/>
                <a:uFillTx/>
                <a:latin typeface="Calibri"/>
              </a:rPr>
              <a:t>Fourth Outline Level</a:t>
            </a:r>
            <a:endParaRPr b="0" lang="en-US" sz="20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2"/>
    <p:sldLayoutId id="2147483658" r:id="rId3"/>
    <p:sldLayoutId id="2147483659" r:id="rId4"/>
    <p:sldLayoutId id="2147483660" r:id="rId5"/>
    <p:sldLayoutId id="2147483661" r:id="rId6"/>
    <p:sldLayoutId id="2147483662" r:id="rId7"/>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hyperlink" Target="https://armanislam527.github.io/IntelligentVTOLDroneDeliveryEcosystemForSMEs/" TargetMode="External"/><Relationship Id="rId4" Type="http://schemas.openxmlformats.org/officeDocument/2006/relationships/hyperlink" Target="https://armanislam527.github.io/IntelligentVTOLDroneDeliveryEcosystemForSMEs/" TargetMode="Externa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slideLayout" Target="../slideLayouts/slideLayout2.xml"/><Relationship Id="rId8"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image" Target="../media/image47.png"/><Relationship Id="rId4" Type="http://schemas.openxmlformats.org/officeDocument/2006/relationships/image" Target="../media/image47.png"/><Relationship Id="rId5" Type="http://schemas.openxmlformats.org/officeDocument/2006/relationships/image" Target="../media/image46.png"/><Relationship Id="rId6" Type="http://schemas.openxmlformats.org/officeDocument/2006/relationships/slideLayout" Target="../slideLayouts/slideLayout11.xml"/><Relationship Id="rId7"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12.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hyperlink" Target="mailto:armanislam527@gmail.com" TargetMode="External"/><Relationship Id="rId3" Type="http://schemas.openxmlformats.org/officeDocument/2006/relationships/slideLayout" Target="../slideLayouts/slideLayout13.xml"/><Relationship Id="rId4" Type="http://schemas.openxmlformats.org/officeDocument/2006/relationships/notesSlide" Target="../notesSlides/notesSlide12.xml"/>
</Relationships>
</file>

<file path=ppt/slides/_rels/slide2.xml.rels><?xml version="1.0" encoding="UTF-8"?>
<Relationships xmlns="http://schemas.openxmlformats.org/package/2006/relationships"><Relationship Id="rId1" Type="http://schemas.openxmlformats.org/officeDocument/2006/relationships/hyperlink" Target="https://github.com/armanislam527/" TargetMode="External"/><Relationship Id="rId2" Type="http://schemas.openxmlformats.org/officeDocument/2006/relationships/hyperlink" Target="https://www.linkedin.com/in/armanislam527/" TargetMode="External"/><Relationship Id="rId3" Type="http://schemas.openxmlformats.org/officeDocument/2006/relationships/hyperlink" Target="https://cv-of-arman.netlify.app/" TargetMode="Externa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slideLayout" Target="../slideLayouts/slideLayout3.xml"/><Relationship Id="rId7"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9.png"/><Relationship Id="rId5" Type="http://schemas.openxmlformats.org/officeDocument/2006/relationships/image" Target="../media/image9.png"/><Relationship Id="rId6" Type="http://schemas.openxmlformats.org/officeDocument/2006/relationships/slideLayout" Target="../slideLayouts/slideLayout4.xml"/><Relationship Id="rId7"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5.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sv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17.png"/><Relationship Id="rId8" Type="http://schemas.openxmlformats.org/officeDocument/2006/relationships/image" Target="../media/image18.png"/><Relationship Id="rId9" Type="http://schemas.openxmlformats.org/officeDocument/2006/relationships/image" Target="../media/image19.svg"/><Relationship Id="rId10" Type="http://schemas.openxmlformats.org/officeDocument/2006/relationships/image" Target="../media/image20.png"/><Relationship Id="rId11" Type="http://schemas.openxmlformats.org/officeDocument/2006/relationships/image" Target="../media/image21.png"/><Relationship Id="rId12" Type="http://schemas.openxmlformats.org/officeDocument/2006/relationships/image" Target="../media/image22.svg"/><Relationship Id="rId13" Type="http://schemas.openxmlformats.org/officeDocument/2006/relationships/slideLayout" Target="../slideLayouts/slideLayout6.xml"/><Relationship Id="rId14"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image" Target="../media/image25.sv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svg"/><Relationship Id="rId7" Type="http://schemas.openxmlformats.org/officeDocument/2006/relationships/image" Target="../media/image29.png"/><Relationship Id="rId8" Type="http://schemas.openxmlformats.org/officeDocument/2006/relationships/image" Target="../media/image30.png"/><Relationship Id="rId9" Type="http://schemas.openxmlformats.org/officeDocument/2006/relationships/image" Target="../media/image31.svg"/><Relationship Id="rId10" Type="http://schemas.openxmlformats.org/officeDocument/2006/relationships/image" Target="../media/image32.png"/><Relationship Id="rId11" Type="http://schemas.openxmlformats.org/officeDocument/2006/relationships/image" Target="../media/image33.png"/><Relationship Id="rId12" Type="http://schemas.openxmlformats.org/officeDocument/2006/relationships/image" Target="../media/image34.svg"/><Relationship Id="rId13" Type="http://schemas.openxmlformats.org/officeDocument/2006/relationships/image" Target="../media/image35.png"/><Relationship Id="rId14" Type="http://schemas.openxmlformats.org/officeDocument/2006/relationships/image" Target="../media/image1.png"/><Relationship Id="rId15" Type="http://schemas.openxmlformats.org/officeDocument/2006/relationships/image" Target="../media/image2.svg"/><Relationship Id="rId16" Type="http://schemas.openxmlformats.org/officeDocument/2006/relationships/hyperlink" Target="https://armanislam527.github.io/IntelligentVTOLDroneDeliveryEcosystemForSMEs/server_simulation.htm" TargetMode="External"/><Relationship Id="rId17" Type="http://schemas.openxmlformats.org/officeDocument/2006/relationships/image" Target="../media/image32.png"/><Relationship Id="rId18" Type="http://schemas.openxmlformats.org/officeDocument/2006/relationships/slideLayout" Target="../slideLayouts/slideLayout8.xml"/><Relationship Id="rId19"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9.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37.png"/><Relationship Id="rId3" Type="http://schemas.openxmlformats.org/officeDocument/2006/relationships/image" Target="../media/image38.svg"/><Relationship Id="rId4" Type="http://schemas.openxmlformats.org/officeDocument/2006/relationships/image" Target="../media/image14.png"/><Relationship Id="rId5" Type="http://schemas.openxmlformats.org/officeDocument/2006/relationships/image" Target="../media/image39.png"/><Relationship Id="rId6" Type="http://schemas.openxmlformats.org/officeDocument/2006/relationships/image" Target="../media/image40.svg"/><Relationship Id="rId7" Type="http://schemas.openxmlformats.org/officeDocument/2006/relationships/image" Target="../media/image17.png"/><Relationship Id="rId8" Type="http://schemas.openxmlformats.org/officeDocument/2006/relationships/image" Target="../media/image41.png"/><Relationship Id="rId9" Type="http://schemas.openxmlformats.org/officeDocument/2006/relationships/image" Target="../media/image42.svg"/><Relationship Id="rId10" Type="http://schemas.openxmlformats.org/officeDocument/2006/relationships/image" Target="../media/image20.png"/><Relationship Id="rId11" Type="http://schemas.openxmlformats.org/officeDocument/2006/relationships/image" Target="../media/image43.png"/><Relationship Id="rId12" Type="http://schemas.openxmlformats.org/officeDocument/2006/relationships/image" Target="../media/image44.svg"/><Relationship Id="rId13" Type="http://schemas.openxmlformats.org/officeDocument/2006/relationships/slideLayout" Target="../slideLayouts/slideLayout10.xml"/><Relationship Id="rId1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999999"/>
        </a:solidFill>
      </p:bgPr>
    </p:bg>
    <p:spTree>
      <p:nvGrpSpPr>
        <p:cNvPr id="1" name=""/>
        <p:cNvGrpSpPr/>
        <p:nvPr/>
      </p:nvGrpSpPr>
      <p:grpSpPr>
        <a:xfrm>
          <a:off x="0" y="0"/>
          <a:ext cx="0" cy="0"/>
          <a:chOff x="0" y="0"/>
          <a:chExt cx="0" cy="0"/>
        </a:xfrm>
      </p:grpSpPr>
      <p:pic>
        <p:nvPicPr>
          <p:cNvPr id="54" name="" descr=""/>
          <p:cNvPicPr/>
          <p:nvPr/>
        </p:nvPicPr>
        <p:blipFill>
          <a:blip r:embed="rId1">
            <a:extLst>
              <a:ext uri="{96DAC541-7B7A-43D3-8B79-37D633B846F1}">
                <asvg:svgBlip xmlns:asvg="http://schemas.microsoft.com/office/drawing/2016/SVG/main" r:embed="rId2"/>
              </a:ext>
            </a:extLst>
          </a:blip>
          <a:stretch/>
        </p:blipFill>
        <p:spPr>
          <a:xfrm>
            <a:off x="12525840" y="6125040"/>
            <a:ext cx="2103120" cy="2103120"/>
          </a:xfrm>
          <a:prstGeom prst="rect">
            <a:avLst/>
          </a:prstGeom>
          <a:noFill/>
          <a:ln w="0">
            <a:noFill/>
          </a:ln>
        </p:spPr>
      </p:pic>
      <p:sp>
        <p:nvSpPr>
          <p:cNvPr id="55" name="Text 0"/>
          <p:cNvSpPr/>
          <p:nvPr/>
        </p:nvSpPr>
        <p:spPr>
          <a:xfrm>
            <a:off x="2971800" y="708840"/>
            <a:ext cx="3429000" cy="857160"/>
          </a:xfrm>
          <a:prstGeom prst="rect">
            <a:avLst/>
          </a:prstGeom>
          <a:noFill/>
          <a:ln w="0">
            <a:noFill/>
          </a:ln>
        </p:spPr>
        <p:style>
          <a:lnRef idx="0"/>
          <a:fillRef idx="0"/>
          <a:effectRef idx="0"/>
          <a:fontRef idx="minor"/>
        </p:style>
        <p:txBody>
          <a:bodyPr wrap="none" lIns="0" rIns="0" tIns="0" bIns="0" anchor="t">
            <a:noAutofit/>
          </a:bodyPr>
          <a:p>
            <a:pPr>
              <a:lnSpc>
                <a:spcPts val="4550"/>
              </a:lnSpc>
              <a:tabLst>
                <a:tab algn="l" pos="0"/>
              </a:tabLst>
            </a:pPr>
            <a:r>
              <a:rPr b="0" lang="en-US" sz="3600" strike="noStrike" u="none">
                <a:solidFill>
                  <a:srgbClr val="2e3c4e"/>
                </a:solidFill>
                <a:effectLst/>
                <a:uFillTx/>
                <a:latin typeface="Host Grotesk Medium"/>
                <a:ea typeface="Host Grotesk Medium"/>
              </a:rPr>
              <a:t>GreenLift AI</a:t>
            </a:r>
            <a:endParaRPr b="0" lang="en-US" sz="3600" strike="noStrike" u="none">
              <a:solidFill>
                <a:srgbClr val="ffffff"/>
              </a:solidFill>
              <a:effectLst/>
              <a:uFillTx/>
              <a:latin typeface="Arial"/>
            </a:endParaRPr>
          </a:p>
        </p:txBody>
      </p:sp>
      <p:sp>
        <p:nvSpPr>
          <p:cNvPr id="56" name="Text 1"/>
          <p:cNvSpPr/>
          <p:nvPr/>
        </p:nvSpPr>
        <p:spPr>
          <a:xfrm>
            <a:off x="648720" y="1566000"/>
            <a:ext cx="7844760" cy="4632120"/>
          </a:xfrm>
          <a:prstGeom prst="rect">
            <a:avLst/>
          </a:prstGeom>
          <a:noFill/>
          <a:ln w="0">
            <a:noFill/>
          </a:ln>
        </p:spPr>
        <p:style>
          <a:lnRef idx="0"/>
          <a:fillRef idx="0"/>
          <a:effectRef idx="0"/>
          <a:fontRef idx="minor"/>
        </p:style>
        <p:txBody>
          <a:bodyPr lIns="0" rIns="0" tIns="0" bIns="0" anchor="t">
            <a:noAutofit/>
          </a:bodyPr>
          <a:p>
            <a:pPr>
              <a:lnSpc>
                <a:spcPts val="9099"/>
              </a:lnSpc>
              <a:tabLst>
                <a:tab algn="l" pos="0"/>
              </a:tabLst>
            </a:pPr>
            <a:r>
              <a:rPr b="0" lang="en-US" sz="7250" strike="noStrike" u="none">
                <a:solidFill>
                  <a:srgbClr val="2e3c4e"/>
                </a:solidFill>
                <a:effectLst/>
                <a:uFillTx/>
                <a:latin typeface="Host Grotesk Medium"/>
                <a:ea typeface="Host Grotesk Medium"/>
              </a:rPr>
              <a:t>Intelligent VTOL Drone Delivery Ecosystem for SMEs</a:t>
            </a:r>
            <a:endParaRPr b="0" lang="en-US" sz="7250" strike="noStrike" u="none">
              <a:solidFill>
                <a:srgbClr val="ffffff"/>
              </a:solidFill>
              <a:effectLst/>
              <a:uFillTx/>
              <a:latin typeface="Arial"/>
            </a:endParaRPr>
          </a:p>
        </p:txBody>
      </p:sp>
      <p:sp>
        <p:nvSpPr>
          <p:cNvPr id="57" name="Text 2"/>
          <p:cNvSpPr/>
          <p:nvPr/>
        </p:nvSpPr>
        <p:spPr>
          <a:xfrm>
            <a:off x="648720" y="6478200"/>
            <a:ext cx="7844760" cy="27612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0" lang="en-US" sz="1450" strike="noStrike" u="none">
                <a:solidFill>
                  <a:srgbClr val="384653"/>
                </a:solidFill>
                <a:effectLst/>
                <a:uFillTx/>
                <a:latin typeface="Roboto"/>
                <a:ea typeface="Roboto"/>
              </a:rPr>
              <a:t> • Team Phantom • Pabna University of Science and Technology</a:t>
            </a:r>
            <a:endParaRPr b="0" lang="en-US" sz="1450" strike="noStrike" u="none">
              <a:solidFill>
                <a:srgbClr val="ffffff"/>
              </a:solidFill>
              <a:effectLst/>
              <a:uFillTx/>
              <a:latin typeface="Arial"/>
            </a:endParaRPr>
          </a:p>
        </p:txBody>
      </p:sp>
      <p:sp>
        <p:nvSpPr>
          <p:cNvPr id="58" name="Text 3">
            <a:hlinkClick r:id="rId3"/>
          </p:cNvPr>
          <p:cNvSpPr/>
          <p:nvPr/>
        </p:nvSpPr>
        <p:spPr>
          <a:xfrm>
            <a:off x="648720" y="6964560"/>
            <a:ext cx="7844760" cy="554400"/>
          </a:xfrm>
          <a:prstGeom prst="rect">
            <a:avLst/>
          </a:prstGeom>
          <a:noFill/>
          <a:ln w="0">
            <a:noFill/>
          </a:ln>
        </p:spPr>
        <p:style>
          <a:lnRef idx="0"/>
          <a:fillRef idx="0"/>
          <a:effectRef idx="0"/>
          <a:fontRef idx="minor"/>
        </p:style>
        <p:txBody>
          <a:bodyPr lIns="0" rIns="0" tIns="0" bIns="0" anchor="t">
            <a:noAutofit/>
          </a:bodyPr>
          <a:p>
            <a:pPr>
              <a:lnSpc>
                <a:spcPts val="2149"/>
              </a:lnSpc>
              <a:tabLst>
                <a:tab algn="l" pos="0"/>
              </a:tabLst>
            </a:pPr>
            <a:r>
              <a:rPr b="1" lang="en-US" sz="1450" strike="noStrike" u="none">
                <a:solidFill>
                  <a:srgbClr val="384653"/>
                </a:solidFill>
                <a:effectLst/>
                <a:uFillTx/>
                <a:latin typeface="Roboto"/>
                <a:ea typeface="Roboto"/>
              </a:rPr>
              <a:t>Contact:</a:t>
            </a:r>
            <a:r>
              <a:rPr b="0" lang="en-US" sz="1450" strike="noStrike" u="none">
                <a:solidFill>
                  <a:srgbClr val="384653"/>
                </a:solidFill>
                <a:effectLst/>
                <a:uFillTx/>
                <a:latin typeface="Roboto"/>
                <a:ea typeface="Roboto"/>
              </a:rPr>
              <a:t> armanislam527@gmail.com | +8801521751005</a:t>
            </a:r>
            <a:endParaRPr b="0" lang="en-US" sz="1450" strike="noStrike" u="none">
              <a:solidFill>
                <a:srgbClr val="ffffff"/>
              </a:solidFill>
              <a:effectLst/>
              <a:uFillTx/>
              <a:latin typeface="Arial"/>
            </a:endParaRPr>
          </a:p>
          <a:p>
            <a:pPr>
              <a:lnSpc>
                <a:spcPts val="2149"/>
              </a:lnSpc>
              <a:tabLst>
                <a:tab algn="l" pos="0"/>
              </a:tabLst>
            </a:pPr>
            <a:r>
              <a:rPr b="1" lang="en-US" sz="1450" strike="noStrike" u="none">
                <a:solidFill>
                  <a:srgbClr val="384653"/>
                </a:solidFill>
                <a:effectLst/>
                <a:uFillTx/>
                <a:latin typeface="Roboto"/>
                <a:ea typeface="Roboto"/>
              </a:rPr>
              <a:t>Portfolio: </a:t>
            </a:r>
            <a:r>
              <a:rPr b="1" i="1" lang="en-US" sz="1450" strike="noStrike" u="sng">
                <a:solidFill>
                  <a:srgbClr val="0563c1"/>
                </a:solidFill>
                <a:effectLst/>
                <a:uFillTx/>
                <a:latin typeface="Roboto"/>
                <a:ea typeface="Roboto"/>
                <a:hlinkClick r:id="rId4"/>
              </a:rPr>
              <a:t>Go To Link</a:t>
            </a:r>
            <a:r>
              <a:rPr b="0" i="1" lang="en-US" sz="1450" strike="noStrike" u="sng">
                <a:solidFill>
                  <a:srgbClr val="384653"/>
                </a:solidFill>
                <a:effectLst/>
                <a:uFillTx/>
                <a:latin typeface="Roboto"/>
                <a:ea typeface="Roboto"/>
              </a:rPr>
              <a:t> </a:t>
            </a:r>
            <a:endParaRPr b="0" lang="en-US" sz="1450" strike="noStrike" u="none">
              <a:solidFill>
                <a:srgbClr val="ffffff"/>
              </a:solidFill>
              <a:effectLst/>
              <a:uFillTx/>
              <a:latin typeface="Arial"/>
            </a:endParaRPr>
          </a:p>
        </p:txBody>
      </p:sp>
      <p:pic>
        <p:nvPicPr>
          <p:cNvPr id="59" name="" descr=""/>
          <p:cNvPicPr/>
          <p:nvPr/>
        </p:nvPicPr>
        <p:blipFill>
          <a:blip r:embed="rId5"/>
          <a:stretch/>
        </p:blipFill>
        <p:spPr>
          <a:xfrm>
            <a:off x="8430840" y="0"/>
            <a:ext cx="6198120" cy="6198120"/>
          </a:xfrm>
          <a:prstGeom prst="rect">
            <a:avLst/>
          </a:prstGeom>
          <a:noFill/>
          <a:ln w="0">
            <a:noFill/>
          </a:ln>
        </p:spPr>
      </p:pic>
      <p:pic>
        <p:nvPicPr>
          <p:cNvPr id="60" name="" descr=""/>
          <p:cNvPicPr/>
          <p:nvPr/>
        </p:nvPicPr>
        <p:blipFill>
          <a:blip r:embed="rId6"/>
          <a:stretch/>
        </p:blipFill>
        <p:spPr>
          <a:xfrm>
            <a:off x="228600" y="228600"/>
            <a:ext cx="1870920" cy="1457280"/>
          </a:xfrm>
          <a:prstGeom prst="rect">
            <a:avLst/>
          </a:prstGeom>
          <a:noFill/>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8" name="Image 26" descr="preencoded.png"/>
          <p:cNvPicPr/>
          <p:nvPr/>
        </p:nvPicPr>
        <p:blipFill>
          <a:blip r:embed="rId1"/>
          <a:stretch/>
        </p:blipFill>
        <p:spPr>
          <a:xfrm>
            <a:off x="8869680" y="0"/>
            <a:ext cx="5758920" cy="8227800"/>
          </a:xfrm>
          <a:prstGeom prst="rect">
            <a:avLst/>
          </a:prstGeom>
          <a:noFill/>
          <a:ln w="0">
            <a:noFill/>
          </a:ln>
        </p:spPr>
      </p:pic>
      <p:sp>
        <p:nvSpPr>
          <p:cNvPr id="219" name="Text 59"/>
          <p:cNvSpPr/>
          <p:nvPr/>
        </p:nvSpPr>
        <p:spPr>
          <a:xfrm>
            <a:off x="660960" y="519840"/>
            <a:ext cx="5016960" cy="588240"/>
          </a:xfrm>
          <a:prstGeom prst="rect">
            <a:avLst/>
          </a:prstGeom>
          <a:noFill/>
          <a:ln w="0">
            <a:noFill/>
          </a:ln>
        </p:spPr>
        <p:style>
          <a:lnRef idx="0"/>
          <a:fillRef idx="0"/>
          <a:effectRef idx="0"/>
          <a:fontRef idx="minor"/>
        </p:style>
        <p:txBody>
          <a:bodyPr wrap="none" lIns="0" rIns="0" tIns="0" bIns="0" anchor="t">
            <a:noAutofit/>
          </a:bodyPr>
          <a:p>
            <a:pPr>
              <a:lnSpc>
                <a:spcPts val="4601"/>
              </a:lnSpc>
              <a:tabLst>
                <a:tab algn="l" pos="0"/>
              </a:tabLst>
            </a:pPr>
            <a:r>
              <a:rPr b="0" lang="en-US" sz="3700" strike="noStrike" u="none">
                <a:solidFill>
                  <a:srgbClr val="2e3c4e"/>
                </a:solidFill>
                <a:effectLst/>
                <a:uFillTx/>
                <a:latin typeface="Host Grotesk Medium"/>
                <a:ea typeface="Host Grotesk Medium"/>
              </a:rPr>
              <a:t>Go-to-Market Strategy</a:t>
            </a:r>
            <a:endParaRPr b="0" lang="en-US" sz="3700" strike="noStrike" u="none">
              <a:solidFill>
                <a:srgbClr val="000000"/>
              </a:solidFill>
              <a:effectLst/>
              <a:uFillTx/>
              <a:latin typeface="Arial"/>
            </a:endParaRPr>
          </a:p>
        </p:txBody>
      </p:sp>
      <p:sp>
        <p:nvSpPr>
          <p:cNvPr id="220" name="Text 60"/>
          <p:cNvSpPr/>
          <p:nvPr/>
        </p:nvSpPr>
        <p:spPr>
          <a:xfrm>
            <a:off x="660960" y="1393200"/>
            <a:ext cx="7820280" cy="564840"/>
          </a:xfrm>
          <a:prstGeom prst="rect">
            <a:avLst/>
          </a:prstGeom>
          <a:noFill/>
          <a:ln w="0">
            <a:noFill/>
          </a:ln>
        </p:spPr>
        <p:style>
          <a:lnRef idx="0"/>
          <a:fillRef idx="0"/>
          <a:effectRef idx="0"/>
          <a:fontRef idx="minor"/>
        </p:style>
        <p:txBody>
          <a:bodyPr lIns="0" rIns="0" tIns="0" bIns="0" anchor="t">
            <a:noAutofit/>
          </a:bodyPr>
          <a:p>
            <a:pPr>
              <a:lnSpc>
                <a:spcPts val="2200"/>
              </a:lnSpc>
              <a:tabLst>
                <a:tab algn="l" pos="0"/>
              </a:tabLst>
            </a:pPr>
            <a:r>
              <a:rPr b="0" lang="en-US" sz="1450" strike="noStrike" u="none">
                <a:solidFill>
                  <a:srgbClr val="384653"/>
                </a:solidFill>
                <a:effectLst/>
                <a:uFillTx/>
                <a:latin typeface="Roboto"/>
                <a:ea typeface="Roboto"/>
              </a:rPr>
              <a:t>Our phased approach targets high-density SME clusters while building proof-of-concept and regulatory credibility. Rapid scaling follows successful pilot validation.</a:t>
            </a:r>
            <a:endParaRPr b="0" lang="en-US" sz="1450" strike="noStrike" u="none">
              <a:solidFill>
                <a:srgbClr val="000000"/>
              </a:solidFill>
              <a:effectLst/>
              <a:uFillTx/>
              <a:latin typeface="Arial"/>
            </a:endParaRPr>
          </a:p>
        </p:txBody>
      </p:sp>
      <p:pic>
        <p:nvPicPr>
          <p:cNvPr id="221" name="Image 27" descr="preencoded.png"/>
          <p:cNvPicPr/>
          <p:nvPr/>
        </p:nvPicPr>
        <p:blipFill>
          <a:blip r:embed="rId2"/>
          <a:stretch/>
        </p:blipFill>
        <p:spPr>
          <a:xfrm>
            <a:off x="660960" y="2171880"/>
            <a:ext cx="564840" cy="1141200"/>
          </a:xfrm>
          <a:prstGeom prst="rect">
            <a:avLst/>
          </a:prstGeom>
          <a:noFill/>
          <a:ln w="0">
            <a:noFill/>
          </a:ln>
        </p:spPr>
      </p:pic>
      <p:sp>
        <p:nvSpPr>
          <p:cNvPr id="222" name="Text 61"/>
          <p:cNvSpPr/>
          <p:nvPr/>
        </p:nvSpPr>
        <p:spPr>
          <a:xfrm>
            <a:off x="1416600" y="2360880"/>
            <a:ext cx="2359080" cy="29340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850" strike="noStrike" u="none">
                <a:solidFill>
                  <a:srgbClr val="384653"/>
                </a:solidFill>
                <a:effectLst/>
                <a:uFillTx/>
                <a:latin typeface="Host Grotesk Medium"/>
                <a:ea typeface="Host Grotesk Medium"/>
              </a:rPr>
              <a:t>Pilot Launch</a:t>
            </a:r>
            <a:endParaRPr b="0" lang="en-US" sz="1850" strike="noStrike" u="none">
              <a:solidFill>
                <a:srgbClr val="000000"/>
              </a:solidFill>
              <a:effectLst/>
              <a:uFillTx/>
              <a:latin typeface="Arial"/>
            </a:endParaRPr>
          </a:p>
        </p:txBody>
      </p:sp>
      <p:sp>
        <p:nvSpPr>
          <p:cNvPr id="223" name="Text 62"/>
          <p:cNvSpPr/>
          <p:nvPr/>
        </p:nvSpPr>
        <p:spPr>
          <a:xfrm>
            <a:off x="1416600" y="2769120"/>
            <a:ext cx="7064640" cy="28152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0" lang="en-US" sz="1450" strike="noStrike" u="none">
                <a:solidFill>
                  <a:srgbClr val="384653"/>
                </a:solidFill>
                <a:effectLst/>
                <a:uFillTx/>
                <a:latin typeface="Roboto"/>
                <a:ea typeface="Roboto"/>
              </a:rPr>
              <a:t>Pabna district: Deploy 10–15 drones across 50 SME partners</a:t>
            </a:r>
            <a:endParaRPr b="0" lang="en-US" sz="1450" strike="noStrike" u="none">
              <a:solidFill>
                <a:srgbClr val="000000"/>
              </a:solidFill>
              <a:effectLst/>
              <a:uFillTx/>
              <a:latin typeface="Arial"/>
            </a:endParaRPr>
          </a:p>
        </p:txBody>
      </p:sp>
      <p:pic>
        <p:nvPicPr>
          <p:cNvPr id="224" name="Image 28" descr="preencoded.png"/>
          <p:cNvPicPr/>
          <p:nvPr/>
        </p:nvPicPr>
        <p:blipFill>
          <a:blip r:embed="rId3"/>
          <a:stretch/>
        </p:blipFill>
        <p:spPr>
          <a:xfrm>
            <a:off x="944280" y="3494160"/>
            <a:ext cx="564840" cy="1141200"/>
          </a:xfrm>
          <a:prstGeom prst="rect">
            <a:avLst/>
          </a:prstGeom>
          <a:noFill/>
          <a:ln w="0">
            <a:noFill/>
          </a:ln>
        </p:spPr>
      </p:pic>
      <p:sp>
        <p:nvSpPr>
          <p:cNvPr id="225" name="Text 63"/>
          <p:cNvSpPr/>
          <p:nvPr/>
        </p:nvSpPr>
        <p:spPr>
          <a:xfrm>
            <a:off x="1699560" y="3682800"/>
            <a:ext cx="2382120" cy="29340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850" strike="noStrike" u="none">
                <a:solidFill>
                  <a:srgbClr val="384653"/>
                </a:solidFill>
                <a:effectLst/>
                <a:uFillTx/>
                <a:latin typeface="Host Grotesk Medium"/>
                <a:ea typeface="Host Grotesk Medium"/>
              </a:rPr>
              <a:t>Strategic Partnerships</a:t>
            </a:r>
            <a:endParaRPr b="0" lang="en-US" sz="1850" strike="noStrike" u="none">
              <a:solidFill>
                <a:srgbClr val="000000"/>
              </a:solidFill>
              <a:effectLst/>
              <a:uFillTx/>
              <a:latin typeface="Arial"/>
            </a:endParaRPr>
          </a:p>
        </p:txBody>
      </p:sp>
      <p:sp>
        <p:nvSpPr>
          <p:cNvPr id="226" name="Text 64"/>
          <p:cNvSpPr/>
          <p:nvPr/>
        </p:nvSpPr>
        <p:spPr>
          <a:xfrm>
            <a:off x="1699560" y="4091400"/>
            <a:ext cx="6781320" cy="564840"/>
          </a:xfrm>
          <a:prstGeom prst="rect">
            <a:avLst/>
          </a:prstGeom>
          <a:noFill/>
          <a:ln w="0">
            <a:noFill/>
          </a:ln>
        </p:spPr>
        <p:style>
          <a:lnRef idx="0"/>
          <a:fillRef idx="0"/>
          <a:effectRef idx="0"/>
          <a:fontRef idx="minor"/>
        </p:style>
        <p:txBody>
          <a:bodyPr lIns="0" rIns="0" tIns="0" bIns="0" anchor="t">
            <a:noAutofit/>
          </a:bodyPr>
          <a:p>
            <a:pPr>
              <a:lnSpc>
                <a:spcPts val="2200"/>
              </a:lnSpc>
              <a:tabLst>
                <a:tab algn="l" pos="0"/>
              </a:tabLst>
            </a:pPr>
            <a:r>
              <a:rPr b="0" lang="en-US" sz="1450" strike="noStrike" u="none">
                <a:solidFill>
                  <a:srgbClr val="384653"/>
                </a:solidFill>
                <a:effectLst/>
                <a:uFillTx/>
                <a:latin typeface="Roboto"/>
                <a:ea typeface="Roboto"/>
              </a:rPr>
              <a:t>Align with business associations, e-commerce platforms, and local retailers for distribution and credibility</a:t>
            </a:r>
            <a:endParaRPr b="0" lang="en-US" sz="1450" strike="noStrike" u="none">
              <a:solidFill>
                <a:srgbClr val="000000"/>
              </a:solidFill>
              <a:effectLst/>
              <a:uFillTx/>
              <a:latin typeface="Arial"/>
            </a:endParaRPr>
          </a:p>
        </p:txBody>
      </p:sp>
      <p:pic>
        <p:nvPicPr>
          <p:cNvPr id="227" name="Image 29" descr="preencoded.png"/>
          <p:cNvPicPr/>
          <p:nvPr/>
        </p:nvPicPr>
        <p:blipFill>
          <a:blip r:embed="rId4"/>
          <a:stretch/>
        </p:blipFill>
        <p:spPr>
          <a:xfrm>
            <a:off x="1227600" y="5035320"/>
            <a:ext cx="564840" cy="1141200"/>
          </a:xfrm>
          <a:prstGeom prst="rect">
            <a:avLst/>
          </a:prstGeom>
          <a:noFill/>
          <a:ln w="0">
            <a:noFill/>
          </a:ln>
        </p:spPr>
      </p:pic>
      <p:sp>
        <p:nvSpPr>
          <p:cNvPr id="228" name="Text 65"/>
          <p:cNvSpPr/>
          <p:nvPr/>
        </p:nvSpPr>
        <p:spPr>
          <a:xfrm>
            <a:off x="1983240" y="5224320"/>
            <a:ext cx="2359080" cy="29340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850" strike="noStrike" u="none">
                <a:solidFill>
                  <a:srgbClr val="384653"/>
                </a:solidFill>
                <a:effectLst/>
                <a:uFillTx/>
                <a:latin typeface="Host Grotesk Medium"/>
                <a:ea typeface="Host Grotesk Medium"/>
              </a:rPr>
              <a:t>Digital Marketing</a:t>
            </a:r>
            <a:endParaRPr b="0" lang="en-US" sz="1850" strike="noStrike" u="none">
              <a:solidFill>
                <a:srgbClr val="000000"/>
              </a:solidFill>
              <a:effectLst/>
              <a:uFillTx/>
              <a:latin typeface="Arial"/>
            </a:endParaRPr>
          </a:p>
        </p:txBody>
      </p:sp>
      <p:sp>
        <p:nvSpPr>
          <p:cNvPr id="229" name="Text 66"/>
          <p:cNvSpPr/>
          <p:nvPr/>
        </p:nvSpPr>
        <p:spPr>
          <a:xfrm>
            <a:off x="1983240" y="5632560"/>
            <a:ext cx="6498000" cy="564840"/>
          </a:xfrm>
          <a:prstGeom prst="rect">
            <a:avLst/>
          </a:prstGeom>
          <a:noFill/>
          <a:ln w="0">
            <a:noFill/>
          </a:ln>
        </p:spPr>
        <p:style>
          <a:lnRef idx="0"/>
          <a:fillRef idx="0"/>
          <a:effectRef idx="0"/>
          <a:fontRef idx="minor"/>
        </p:style>
        <p:txBody>
          <a:bodyPr lIns="0" rIns="0" tIns="0" bIns="0" anchor="t">
            <a:noAutofit/>
          </a:bodyPr>
          <a:p>
            <a:pPr>
              <a:lnSpc>
                <a:spcPts val="2200"/>
              </a:lnSpc>
              <a:tabLst>
                <a:tab algn="l" pos="0"/>
              </a:tabLst>
            </a:pPr>
            <a:r>
              <a:rPr b="0" lang="en-US" sz="1450" strike="noStrike" u="none">
                <a:solidFill>
                  <a:srgbClr val="384653"/>
                </a:solidFill>
                <a:effectLst/>
                <a:uFillTx/>
                <a:latin typeface="Roboto"/>
                <a:ea typeface="Roboto"/>
              </a:rPr>
              <a:t>Targeted campaigns, case studies, and influencer partnerships within SME networks</a:t>
            </a:r>
            <a:endParaRPr b="0" lang="en-US" sz="1450" strike="noStrike" u="none">
              <a:solidFill>
                <a:srgbClr val="000000"/>
              </a:solidFill>
              <a:effectLst/>
              <a:uFillTx/>
              <a:latin typeface="Arial"/>
            </a:endParaRPr>
          </a:p>
        </p:txBody>
      </p:sp>
      <p:pic>
        <p:nvPicPr>
          <p:cNvPr id="230" name="Image 30" descr="preencoded.png"/>
          <p:cNvPicPr/>
          <p:nvPr/>
        </p:nvPicPr>
        <p:blipFill>
          <a:blip r:embed="rId5"/>
          <a:stretch/>
        </p:blipFill>
        <p:spPr>
          <a:xfrm>
            <a:off x="1510920" y="6576480"/>
            <a:ext cx="564840" cy="1141200"/>
          </a:xfrm>
          <a:prstGeom prst="rect">
            <a:avLst/>
          </a:prstGeom>
          <a:noFill/>
          <a:ln w="0">
            <a:noFill/>
          </a:ln>
        </p:spPr>
      </p:pic>
      <p:sp>
        <p:nvSpPr>
          <p:cNvPr id="231" name="Text 67"/>
          <p:cNvSpPr/>
          <p:nvPr/>
        </p:nvSpPr>
        <p:spPr>
          <a:xfrm>
            <a:off x="2266200" y="6765480"/>
            <a:ext cx="2359080" cy="29340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0" lang="en-US" sz="1850" strike="noStrike" u="none">
                <a:solidFill>
                  <a:srgbClr val="384653"/>
                </a:solidFill>
                <a:effectLst/>
                <a:uFillTx/>
                <a:latin typeface="Host Grotesk Medium"/>
                <a:ea typeface="Host Grotesk Medium"/>
              </a:rPr>
              <a:t>Referral Program</a:t>
            </a:r>
            <a:endParaRPr b="0" lang="en-US" sz="1850" strike="noStrike" u="none">
              <a:solidFill>
                <a:srgbClr val="000000"/>
              </a:solidFill>
              <a:effectLst/>
              <a:uFillTx/>
              <a:latin typeface="Arial"/>
            </a:endParaRPr>
          </a:p>
        </p:txBody>
      </p:sp>
      <p:sp>
        <p:nvSpPr>
          <p:cNvPr id="232" name="Text 68"/>
          <p:cNvSpPr/>
          <p:nvPr/>
        </p:nvSpPr>
        <p:spPr>
          <a:xfrm>
            <a:off x="2266200" y="7173720"/>
            <a:ext cx="6214680" cy="28152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0" lang="en-US" sz="1450" strike="noStrike" u="none">
                <a:solidFill>
                  <a:srgbClr val="384653"/>
                </a:solidFill>
                <a:effectLst/>
                <a:uFillTx/>
                <a:latin typeface="Roboto"/>
                <a:ea typeface="Roboto"/>
              </a:rPr>
              <a:t>Incentivize early adopters to drive organic growth and peer adoption</a:t>
            </a:r>
            <a:endParaRPr b="0" lang="en-US" sz="145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Text 69"/>
          <p:cNvSpPr/>
          <p:nvPr/>
        </p:nvSpPr>
        <p:spPr>
          <a:xfrm>
            <a:off x="514800" y="404640"/>
            <a:ext cx="3677040" cy="457920"/>
          </a:xfrm>
          <a:prstGeom prst="rect">
            <a:avLst/>
          </a:prstGeom>
          <a:noFill/>
          <a:ln w="0">
            <a:noFill/>
          </a:ln>
        </p:spPr>
        <p:style>
          <a:lnRef idx="0"/>
          <a:fillRef idx="0"/>
          <a:effectRef idx="0"/>
          <a:fontRef idx="minor"/>
        </p:style>
        <p:txBody>
          <a:bodyPr wrap="none" lIns="0" rIns="0" tIns="0" bIns="0" anchor="t">
            <a:noAutofit/>
          </a:bodyPr>
          <a:p>
            <a:pPr>
              <a:lnSpc>
                <a:spcPts val="3600"/>
              </a:lnSpc>
              <a:tabLst>
                <a:tab algn="l" pos="0"/>
              </a:tabLst>
            </a:pPr>
            <a:r>
              <a:rPr b="0" lang="en-US" sz="2850" strike="noStrike" u="none">
                <a:solidFill>
                  <a:srgbClr val="2e3c4e"/>
                </a:solidFill>
                <a:effectLst/>
                <a:uFillTx/>
                <a:latin typeface="Host Grotesk Medium"/>
                <a:ea typeface="Host Grotesk Medium"/>
              </a:rPr>
              <a:t>Financial Projections</a:t>
            </a:r>
            <a:endParaRPr b="0" lang="en-US" sz="2850" strike="noStrike" u="none">
              <a:solidFill>
                <a:srgbClr val="000000"/>
              </a:solidFill>
              <a:effectLst/>
              <a:uFillTx/>
              <a:latin typeface="Arial"/>
            </a:endParaRPr>
          </a:p>
        </p:txBody>
      </p:sp>
      <p:sp>
        <p:nvSpPr>
          <p:cNvPr id="234" name="Text 70"/>
          <p:cNvSpPr/>
          <p:nvPr/>
        </p:nvSpPr>
        <p:spPr>
          <a:xfrm>
            <a:off x="514800" y="1158480"/>
            <a:ext cx="13598640" cy="21888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Conservative growth projections demonstrate clear path to profitability and scale. Based on pilot results and market adoption rates.</a:t>
            </a:r>
            <a:endParaRPr b="0" lang="en-US" sz="1150" strike="noStrike" u="none">
              <a:solidFill>
                <a:srgbClr val="000000"/>
              </a:solidFill>
              <a:effectLst/>
              <a:uFillTx/>
              <a:latin typeface="Arial"/>
            </a:endParaRPr>
          </a:p>
        </p:txBody>
      </p:sp>
      <p:sp>
        <p:nvSpPr>
          <p:cNvPr id="235" name="Text 73"/>
          <p:cNvSpPr/>
          <p:nvPr/>
        </p:nvSpPr>
        <p:spPr>
          <a:xfrm>
            <a:off x="573120" y="8001000"/>
            <a:ext cx="13598640" cy="21888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1" lang="en-US" sz="1150" strike="noStrike" u="none">
                <a:solidFill>
                  <a:srgbClr val="95ccda"/>
                </a:solidFill>
                <a:effectLst/>
                <a:uFillTx/>
                <a:latin typeface="Roboto"/>
                <a:ea typeface="Roboto"/>
              </a:rPr>
              <a:t>Funding Target: 10M BDT</a:t>
            </a:r>
            <a:r>
              <a:rPr b="0" lang="en-US" sz="1150" strike="noStrike" u="none">
                <a:solidFill>
                  <a:srgbClr val="384653"/>
                </a:solidFill>
                <a:effectLst/>
                <a:uFillTx/>
                <a:latin typeface="Roboto"/>
                <a:ea typeface="Roboto"/>
              </a:rPr>
              <a:t> to accelerate development, pilot scaling, and team expansion across Q1–Q3 2026.</a:t>
            </a:r>
            <a:endParaRPr b="0" lang="en-US" sz="1150" strike="noStrike" u="none">
              <a:solidFill>
                <a:srgbClr val="000000"/>
              </a:solidFill>
              <a:effectLst/>
              <a:uFillTx/>
              <a:latin typeface="Arial"/>
            </a:endParaRPr>
          </a:p>
        </p:txBody>
      </p:sp>
      <p:pic>
        <p:nvPicPr>
          <p:cNvPr id="236" name="" descr=""/>
          <p:cNvPicPr/>
          <p:nvPr/>
        </p:nvPicPr>
        <p:blipFill>
          <a:blip r:embed="rId1"/>
          <a:stretch/>
        </p:blipFill>
        <p:spPr>
          <a:xfrm>
            <a:off x="5029200" y="1579680"/>
            <a:ext cx="9599760" cy="6191280"/>
          </a:xfrm>
          <a:prstGeom prst="rect">
            <a:avLst/>
          </a:prstGeom>
          <a:solidFill>
            <a:srgbClr val="296675"/>
          </a:solidFill>
          <a:ln w="0">
            <a:noFill/>
          </a:ln>
        </p:spPr>
      </p:pic>
      <p:sp>
        <p:nvSpPr>
          <p:cNvPr id="237" name="Text 71"/>
          <p:cNvSpPr/>
          <p:nvPr/>
        </p:nvSpPr>
        <p:spPr>
          <a:xfrm>
            <a:off x="436680" y="1828800"/>
            <a:ext cx="4591800" cy="6171480"/>
          </a:xfrm>
          <a:prstGeom prst="rect">
            <a:avLst/>
          </a:prstGeom>
          <a:noFill/>
          <a:ln w="0">
            <a:noFill/>
          </a:ln>
        </p:spPr>
        <p:style>
          <a:lnRef idx="0"/>
          <a:fillRef idx="0"/>
          <a:effectRef idx="0"/>
          <a:fontRef idx="minor"/>
        </p:style>
        <p:txBody>
          <a:bodyPr wrap="none" lIns="0" rIns="0" tIns="0" bIns="0" anchor="t">
            <a:noAutofit/>
          </a:bodyPr>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Financial Projection Overview:</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Year 1: No revenue — </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focus on R&amp;D</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drone testing</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BVLOS regulatory clearance</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Operational piloting.</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Year 2: Revenue begins with:</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SME logistics contracts</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pharmacy cold-chain delivery</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campus cargo corridors</a:t>
            </a:r>
            <a:endParaRPr b="0" lang="en-US" sz="1150" strike="noStrike" u="none">
              <a:solidFill>
                <a:srgbClr val="000000"/>
              </a:solidFill>
              <a:effectLst/>
              <a:uFillTx/>
              <a:latin typeface="Arial"/>
            </a:endParaRPr>
          </a:p>
          <a:p>
            <a:pPr marL="216000" indent="-216000">
              <a:lnSpc>
                <a:spcPts val="1151"/>
              </a:lnSpc>
              <a:spcBef>
                <a:spcPts val="1191"/>
              </a:spcBef>
              <a:spcAft>
                <a:spcPts val="992"/>
              </a:spcAft>
              <a:buClr>
                <a:srgbClr val="384653"/>
              </a:buClr>
              <a:buFont typeface="Wingdings" charset="2"/>
              <a:buChar char=""/>
              <a:tabLst>
                <a:tab algn="l" pos="0"/>
              </a:tabLst>
            </a:pPr>
            <a:r>
              <a:rPr b="0" lang="en-US" sz="1150" strike="noStrike" u="none">
                <a:solidFill>
                  <a:srgbClr val="384653"/>
                </a:solidFill>
                <a:effectLst/>
                <a:uFillTx/>
                <a:latin typeface="Roboto"/>
                <a:ea typeface="Roboto"/>
              </a:rPr>
              <a:t>and initial partner onboarding.</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Year 3: Commercial scale-up with:</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	</a:t>
            </a:r>
            <a:r>
              <a:rPr b="0" lang="en-US" sz="1150" strike="noStrike" u="none">
                <a:solidFill>
                  <a:srgbClr val="384653"/>
                </a:solidFill>
                <a:effectLst/>
                <a:uFillTx/>
                <a:latin typeface="Roboto"/>
                <a:ea typeface="Roboto"/>
              </a:rPr>
              <a:t> expanded fleet &amp; multi-district </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r>
              <a:rPr b="0" lang="en-US" sz="1150" strike="noStrike" u="none">
                <a:solidFill>
                  <a:srgbClr val="384653"/>
                </a:solidFill>
                <a:effectLst/>
                <a:uFillTx/>
                <a:latin typeface="Roboto"/>
                <a:ea typeface="Roboto"/>
              </a:rPr>
              <a:t>	</a:t>
            </a:r>
            <a:r>
              <a:rPr b="0" lang="en-US" sz="1150" strike="noStrike" u="none">
                <a:solidFill>
                  <a:srgbClr val="384653"/>
                </a:solidFill>
                <a:effectLst/>
                <a:uFillTx/>
                <a:latin typeface="Roboto"/>
                <a:ea typeface="Roboto"/>
              </a:rPr>
              <a:t>autonomous drone corridors.</a:t>
            </a:r>
            <a:endParaRPr b="0" lang="en-US" sz="1150" strike="noStrike" u="none">
              <a:solidFill>
                <a:srgbClr val="000000"/>
              </a:solidFill>
              <a:effectLst/>
              <a:uFillTx/>
              <a:latin typeface="Arial"/>
            </a:endParaRPr>
          </a:p>
          <a:p>
            <a:pPr>
              <a:lnSpc>
                <a:spcPts val="1151"/>
              </a:lnSpc>
              <a:spcBef>
                <a:spcPts val="1191"/>
              </a:spcBef>
              <a:spcAft>
                <a:spcPts val="992"/>
              </a:spcAft>
              <a:tabLst>
                <a:tab algn="l" pos="0"/>
              </a:tabLst>
            </a:pPr>
            <a:endParaRPr b="0" lang="en-US" sz="115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8" name="Image 32" descr="preencoded.png"/>
          <p:cNvPicPr/>
          <p:nvPr/>
        </p:nvPicPr>
        <p:blipFill>
          <a:blip r:embed="rId1"/>
          <a:stretch/>
        </p:blipFill>
        <p:spPr>
          <a:xfrm>
            <a:off x="0" y="0"/>
            <a:ext cx="5758920" cy="8230320"/>
          </a:xfrm>
          <a:prstGeom prst="rect">
            <a:avLst/>
          </a:prstGeom>
          <a:noFill/>
          <a:ln w="0">
            <a:noFill/>
          </a:ln>
        </p:spPr>
      </p:pic>
      <p:sp>
        <p:nvSpPr>
          <p:cNvPr id="239" name="Text 74"/>
          <p:cNvSpPr/>
          <p:nvPr/>
        </p:nvSpPr>
        <p:spPr>
          <a:xfrm>
            <a:off x="6132600" y="507960"/>
            <a:ext cx="4614480" cy="575280"/>
          </a:xfrm>
          <a:prstGeom prst="rect">
            <a:avLst/>
          </a:prstGeom>
          <a:noFill/>
          <a:ln w="0">
            <a:noFill/>
          </a:ln>
        </p:spPr>
        <p:style>
          <a:lnRef idx="0"/>
          <a:fillRef idx="0"/>
          <a:effectRef idx="0"/>
          <a:fontRef idx="minor"/>
        </p:style>
        <p:txBody>
          <a:bodyPr wrap="none" lIns="0" rIns="0" tIns="0" bIns="0" anchor="t">
            <a:noAutofit/>
          </a:bodyPr>
          <a:p>
            <a:pPr>
              <a:lnSpc>
                <a:spcPts val="4501"/>
              </a:lnSpc>
              <a:tabLst>
                <a:tab algn="l" pos="0"/>
              </a:tabLst>
            </a:pPr>
            <a:r>
              <a:rPr b="0" lang="en-US" sz="3600" strike="noStrike" u="none">
                <a:solidFill>
                  <a:srgbClr val="2e3c4e"/>
                </a:solidFill>
                <a:effectLst/>
                <a:uFillTx/>
                <a:latin typeface="Host Grotesk Medium"/>
                <a:ea typeface="Host Grotesk Medium"/>
              </a:rPr>
              <a:t>Next Steps &amp; Our Ask</a:t>
            </a:r>
            <a:endParaRPr b="0" lang="en-US" sz="3600" strike="noStrike" u="none">
              <a:solidFill>
                <a:srgbClr val="000000"/>
              </a:solidFill>
              <a:effectLst/>
              <a:uFillTx/>
              <a:latin typeface="Arial"/>
            </a:endParaRPr>
          </a:p>
        </p:txBody>
      </p:sp>
      <p:sp>
        <p:nvSpPr>
          <p:cNvPr id="240" name="Shape 28"/>
          <p:cNvSpPr/>
          <p:nvPr/>
        </p:nvSpPr>
        <p:spPr>
          <a:xfrm>
            <a:off x="6132600" y="1361880"/>
            <a:ext cx="413640" cy="41364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41" name="Text 75"/>
          <p:cNvSpPr/>
          <p:nvPr/>
        </p:nvSpPr>
        <p:spPr>
          <a:xfrm>
            <a:off x="6201720" y="1396440"/>
            <a:ext cx="275040" cy="344160"/>
          </a:xfrm>
          <a:prstGeom prst="rect">
            <a:avLst/>
          </a:prstGeom>
          <a:noFill/>
          <a:ln w="0">
            <a:noFill/>
          </a:ln>
        </p:spPr>
        <p:style>
          <a:lnRef idx="0"/>
          <a:fillRef idx="0"/>
          <a:effectRef idx="0"/>
          <a:fontRef idx="minor"/>
        </p:style>
        <p:txBody>
          <a:bodyPr wrap="none" lIns="0" rIns="0" tIns="0" bIns="0" anchor="t">
            <a:noAutofit/>
          </a:bodyPr>
          <a:p>
            <a:pPr algn="ctr">
              <a:lnSpc>
                <a:spcPts val="2149"/>
              </a:lnSpc>
              <a:tabLst>
                <a:tab algn="l" pos="0"/>
              </a:tabLst>
            </a:pPr>
            <a:r>
              <a:rPr b="0" lang="en-US" sz="2150" strike="noStrike" u="none">
                <a:solidFill>
                  <a:srgbClr val="384653"/>
                </a:solidFill>
                <a:effectLst/>
                <a:uFillTx/>
                <a:latin typeface="Host Grotesk Medium"/>
                <a:ea typeface="Host Grotesk Medium"/>
              </a:rPr>
              <a:t>1</a:t>
            </a:r>
            <a:endParaRPr b="0" lang="en-US" sz="2150" strike="noStrike" u="none">
              <a:solidFill>
                <a:srgbClr val="000000"/>
              </a:solidFill>
              <a:effectLst/>
              <a:uFillTx/>
              <a:latin typeface="Arial"/>
            </a:endParaRPr>
          </a:p>
        </p:txBody>
      </p:sp>
      <p:sp>
        <p:nvSpPr>
          <p:cNvPr id="242" name="Text 76"/>
          <p:cNvSpPr/>
          <p:nvPr/>
        </p:nvSpPr>
        <p:spPr>
          <a:xfrm>
            <a:off x="6732720" y="1425240"/>
            <a:ext cx="2307240" cy="2865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800" strike="noStrike" u="none">
                <a:solidFill>
                  <a:srgbClr val="384653"/>
                </a:solidFill>
                <a:effectLst/>
                <a:uFillTx/>
                <a:latin typeface="Host Grotesk Medium"/>
                <a:ea typeface="Host Grotesk Medium"/>
              </a:rPr>
              <a:t>Prototype Completion</a:t>
            </a:r>
            <a:endParaRPr b="0" lang="en-US" sz="1800" strike="noStrike" u="none">
              <a:solidFill>
                <a:srgbClr val="000000"/>
              </a:solidFill>
              <a:effectLst/>
              <a:uFillTx/>
              <a:latin typeface="Arial"/>
            </a:endParaRPr>
          </a:p>
        </p:txBody>
      </p:sp>
      <p:sp>
        <p:nvSpPr>
          <p:cNvPr id="243" name="Text 77"/>
          <p:cNvSpPr/>
          <p:nvPr/>
        </p:nvSpPr>
        <p:spPr>
          <a:xfrm>
            <a:off x="6732720" y="1824480"/>
            <a:ext cx="7249680" cy="27504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0" lang="en-US" sz="1450" strike="noStrike" u="none">
                <a:solidFill>
                  <a:srgbClr val="384653"/>
                </a:solidFill>
                <a:effectLst/>
                <a:uFillTx/>
                <a:latin typeface="Roboto"/>
                <a:ea typeface="Roboto"/>
              </a:rPr>
              <a:t>Final hardware integration and software refinement by end of Q2 2024</a:t>
            </a:r>
            <a:endParaRPr b="0" lang="en-US" sz="1450" strike="noStrike" u="none">
              <a:solidFill>
                <a:srgbClr val="000000"/>
              </a:solidFill>
              <a:effectLst/>
              <a:uFillTx/>
              <a:latin typeface="Arial"/>
            </a:endParaRPr>
          </a:p>
        </p:txBody>
      </p:sp>
      <p:sp>
        <p:nvSpPr>
          <p:cNvPr id="244" name="Shape 29"/>
          <p:cNvSpPr/>
          <p:nvPr/>
        </p:nvSpPr>
        <p:spPr>
          <a:xfrm>
            <a:off x="6132600" y="2470680"/>
            <a:ext cx="413640" cy="41364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45" name="Text 78"/>
          <p:cNvSpPr/>
          <p:nvPr/>
        </p:nvSpPr>
        <p:spPr>
          <a:xfrm>
            <a:off x="6201720" y="2505240"/>
            <a:ext cx="275040" cy="344160"/>
          </a:xfrm>
          <a:prstGeom prst="rect">
            <a:avLst/>
          </a:prstGeom>
          <a:noFill/>
          <a:ln w="0">
            <a:noFill/>
          </a:ln>
        </p:spPr>
        <p:style>
          <a:lnRef idx="0"/>
          <a:fillRef idx="0"/>
          <a:effectRef idx="0"/>
          <a:fontRef idx="minor"/>
        </p:style>
        <p:txBody>
          <a:bodyPr wrap="none" lIns="0" rIns="0" tIns="0" bIns="0" anchor="t">
            <a:noAutofit/>
          </a:bodyPr>
          <a:p>
            <a:pPr algn="ctr">
              <a:lnSpc>
                <a:spcPts val="2149"/>
              </a:lnSpc>
              <a:tabLst>
                <a:tab algn="l" pos="0"/>
              </a:tabLst>
            </a:pPr>
            <a:r>
              <a:rPr b="0" lang="en-US" sz="2150" strike="noStrike" u="none">
                <a:solidFill>
                  <a:srgbClr val="384653"/>
                </a:solidFill>
                <a:effectLst/>
                <a:uFillTx/>
                <a:latin typeface="Host Grotesk Medium"/>
                <a:ea typeface="Host Grotesk Medium"/>
              </a:rPr>
              <a:t>2</a:t>
            </a:r>
            <a:endParaRPr b="0" lang="en-US" sz="2150" strike="noStrike" u="none">
              <a:solidFill>
                <a:srgbClr val="000000"/>
              </a:solidFill>
              <a:effectLst/>
              <a:uFillTx/>
              <a:latin typeface="Arial"/>
            </a:endParaRPr>
          </a:p>
        </p:txBody>
      </p:sp>
      <p:sp>
        <p:nvSpPr>
          <p:cNvPr id="246" name="Text 79"/>
          <p:cNvSpPr/>
          <p:nvPr/>
        </p:nvSpPr>
        <p:spPr>
          <a:xfrm>
            <a:off x="6732720" y="2534040"/>
            <a:ext cx="2627640" cy="2865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800" strike="noStrike" u="none">
                <a:solidFill>
                  <a:srgbClr val="384653"/>
                </a:solidFill>
                <a:effectLst/>
                <a:uFillTx/>
                <a:latin typeface="Host Grotesk Medium"/>
                <a:ea typeface="Host Grotesk Medium"/>
              </a:rPr>
              <a:t>Field Testing &amp; Validation</a:t>
            </a:r>
            <a:endParaRPr b="0" lang="en-US" sz="1800" strike="noStrike" u="none">
              <a:solidFill>
                <a:srgbClr val="000000"/>
              </a:solidFill>
              <a:effectLst/>
              <a:uFillTx/>
              <a:latin typeface="Arial"/>
            </a:endParaRPr>
          </a:p>
        </p:txBody>
      </p:sp>
      <p:sp>
        <p:nvSpPr>
          <p:cNvPr id="247" name="Text 80"/>
          <p:cNvSpPr/>
          <p:nvPr/>
        </p:nvSpPr>
        <p:spPr>
          <a:xfrm>
            <a:off x="6732720" y="2933280"/>
            <a:ext cx="7249680" cy="27504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0" lang="en-US" sz="1450" strike="noStrike" u="none">
                <a:solidFill>
                  <a:srgbClr val="384653"/>
                </a:solidFill>
                <a:effectLst/>
                <a:uFillTx/>
                <a:latin typeface="Roboto"/>
                <a:ea typeface="Roboto"/>
              </a:rPr>
              <a:t>Real-world performance testing with regulatory bodies and select partners</a:t>
            </a:r>
            <a:endParaRPr b="0" lang="en-US" sz="1450" strike="noStrike" u="none">
              <a:solidFill>
                <a:srgbClr val="000000"/>
              </a:solidFill>
              <a:effectLst/>
              <a:uFillTx/>
              <a:latin typeface="Arial"/>
            </a:endParaRPr>
          </a:p>
        </p:txBody>
      </p:sp>
      <p:sp>
        <p:nvSpPr>
          <p:cNvPr id="248" name="Shape 30"/>
          <p:cNvSpPr/>
          <p:nvPr/>
        </p:nvSpPr>
        <p:spPr>
          <a:xfrm>
            <a:off x="6132600" y="3579480"/>
            <a:ext cx="413640" cy="41364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49" name="Text 81"/>
          <p:cNvSpPr/>
          <p:nvPr/>
        </p:nvSpPr>
        <p:spPr>
          <a:xfrm>
            <a:off x="6201720" y="3614040"/>
            <a:ext cx="275040" cy="344160"/>
          </a:xfrm>
          <a:prstGeom prst="rect">
            <a:avLst/>
          </a:prstGeom>
          <a:noFill/>
          <a:ln w="0">
            <a:noFill/>
          </a:ln>
        </p:spPr>
        <p:style>
          <a:lnRef idx="0"/>
          <a:fillRef idx="0"/>
          <a:effectRef idx="0"/>
          <a:fontRef idx="minor"/>
        </p:style>
        <p:txBody>
          <a:bodyPr wrap="none" lIns="0" rIns="0" tIns="0" bIns="0" anchor="t">
            <a:noAutofit/>
          </a:bodyPr>
          <a:p>
            <a:pPr algn="ctr">
              <a:lnSpc>
                <a:spcPts val="2149"/>
              </a:lnSpc>
              <a:tabLst>
                <a:tab algn="l" pos="0"/>
              </a:tabLst>
            </a:pPr>
            <a:r>
              <a:rPr b="0" lang="en-US" sz="2150" strike="noStrike" u="none">
                <a:solidFill>
                  <a:srgbClr val="384653"/>
                </a:solidFill>
                <a:effectLst/>
                <a:uFillTx/>
                <a:latin typeface="Host Grotesk Medium"/>
                <a:ea typeface="Host Grotesk Medium"/>
              </a:rPr>
              <a:t>3</a:t>
            </a:r>
            <a:endParaRPr b="0" lang="en-US" sz="2150" strike="noStrike" u="none">
              <a:solidFill>
                <a:srgbClr val="000000"/>
              </a:solidFill>
              <a:effectLst/>
              <a:uFillTx/>
              <a:latin typeface="Arial"/>
            </a:endParaRPr>
          </a:p>
        </p:txBody>
      </p:sp>
      <p:sp>
        <p:nvSpPr>
          <p:cNvPr id="250" name="Text 82"/>
          <p:cNvSpPr/>
          <p:nvPr/>
        </p:nvSpPr>
        <p:spPr>
          <a:xfrm>
            <a:off x="6732720" y="3642840"/>
            <a:ext cx="2306520" cy="2865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800" strike="noStrike" u="none">
                <a:solidFill>
                  <a:srgbClr val="384653"/>
                </a:solidFill>
                <a:effectLst/>
                <a:uFillTx/>
                <a:latin typeface="Host Grotesk Medium"/>
                <a:ea typeface="Host Grotesk Medium"/>
              </a:rPr>
              <a:t>Regulatory Approval</a:t>
            </a:r>
            <a:endParaRPr b="0" lang="en-US" sz="1800" strike="noStrike" u="none">
              <a:solidFill>
                <a:srgbClr val="000000"/>
              </a:solidFill>
              <a:effectLst/>
              <a:uFillTx/>
              <a:latin typeface="Arial"/>
            </a:endParaRPr>
          </a:p>
        </p:txBody>
      </p:sp>
      <p:sp>
        <p:nvSpPr>
          <p:cNvPr id="251" name="Text 83"/>
          <p:cNvSpPr/>
          <p:nvPr/>
        </p:nvSpPr>
        <p:spPr>
          <a:xfrm>
            <a:off x="6732720" y="4042080"/>
            <a:ext cx="7249680" cy="27504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0" lang="en-US" sz="1450" strike="noStrike" u="none">
                <a:solidFill>
                  <a:srgbClr val="384653"/>
                </a:solidFill>
                <a:effectLst/>
                <a:uFillTx/>
                <a:latin typeface="Roboto"/>
                <a:ea typeface="Roboto"/>
              </a:rPr>
              <a:t>Secure airspace permits and operational certifications in Bangladesh</a:t>
            </a:r>
            <a:endParaRPr b="0" lang="en-US" sz="1450" strike="noStrike" u="none">
              <a:solidFill>
                <a:srgbClr val="000000"/>
              </a:solidFill>
              <a:effectLst/>
              <a:uFillTx/>
              <a:latin typeface="Arial"/>
            </a:endParaRPr>
          </a:p>
        </p:txBody>
      </p:sp>
      <p:sp>
        <p:nvSpPr>
          <p:cNvPr id="252" name="Shape 31"/>
          <p:cNvSpPr/>
          <p:nvPr/>
        </p:nvSpPr>
        <p:spPr>
          <a:xfrm>
            <a:off x="6132600" y="4688280"/>
            <a:ext cx="413640" cy="41364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253" name="Text 84"/>
          <p:cNvSpPr/>
          <p:nvPr/>
        </p:nvSpPr>
        <p:spPr>
          <a:xfrm>
            <a:off x="6201720" y="4722840"/>
            <a:ext cx="275040" cy="344160"/>
          </a:xfrm>
          <a:prstGeom prst="rect">
            <a:avLst/>
          </a:prstGeom>
          <a:noFill/>
          <a:ln w="0">
            <a:noFill/>
          </a:ln>
        </p:spPr>
        <p:style>
          <a:lnRef idx="0"/>
          <a:fillRef idx="0"/>
          <a:effectRef idx="0"/>
          <a:fontRef idx="minor"/>
        </p:style>
        <p:txBody>
          <a:bodyPr wrap="none" lIns="0" rIns="0" tIns="0" bIns="0" anchor="t">
            <a:noAutofit/>
          </a:bodyPr>
          <a:p>
            <a:pPr algn="ctr">
              <a:lnSpc>
                <a:spcPts val="2149"/>
              </a:lnSpc>
              <a:tabLst>
                <a:tab algn="l" pos="0"/>
              </a:tabLst>
            </a:pPr>
            <a:r>
              <a:rPr b="0" lang="en-US" sz="2150" strike="noStrike" u="none">
                <a:solidFill>
                  <a:srgbClr val="384653"/>
                </a:solidFill>
                <a:effectLst/>
                <a:uFillTx/>
                <a:latin typeface="Host Grotesk Medium"/>
                <a:ea typeface="Host Grotesk Medium"/>
              </a:rPr>
              <a:t>4</a:t>
            </a:r>
            <a:endParaRPr b="0" lang="en-US" sz="2150" strike="noStrike" u="none">
              <a:solidFill>
                <a:srgbClr val="000000"/>
              </a:solidFill>
              <a:effectLst/>
              <a:uFillTx/>
              <a:latin typeface="Arial"/>
            </a:endParaRPr>
          </a:p>
        </p:txBody>
      </p:sp>
      <p:sp>
        <p:nvSpPr>
          <p:cNvPr id="254" name="Text 85"/>
          <p:cNvSpPr/>
          <p:nvPr/>
        </p:nvSpPr>
        <p:spPr>
          <a:xfrm>
            <a:off x="6732720" y="4751640"/>
            <a:ext cx="2306520" cy="2865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800" strike="noStrike" u="none">
                <a:solidFill>
                  <a:srgbClr val="384653"/>
                </a:solidFill>
                <a:effectLst/>
                <a:uFillTx/>
                <a:latin typeface="Host Grotesk Medium"/>
                <a:ea typeface="Host Grotesk Medium"/>
              </a:rPr>
              <a:t>Pilot Launch</a:t>
            </a:r>
            <a:endParaRPr b="0" lang="en-US" sz="1800" strike="noStrike" u="none">
              <a:solidFill>
                <a:srgbClr val="000000"/>
              </a:solidFill>
              <a:effectLst/>
              <a:uFillTx/>
              <a:latin typeface="Arial"/>
            </a:endParaRPr>
          </a:p>
        </p:txBody>
      </p:sp>
      <p:sp>
        <p:nvSpPr>
          <p:cNvPr id="255" name="Text 86"/>
          <p:cNvSpPr/>
          <p:nvPr/>
        </p:nvSpPr>
        <p:spPr>
          <a:xfrm>
            <a:off x="6732720" y="5150880"/>
            <a:ext cx="7249680" cy="27504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0" lang="en-US" sz="1450" strike="noStrike" u="none">
                <a:solidFill>
                  <a:srgbClr val="384653"/>
                </a:solidFill>
                <a:effectLst/>
                <a:uFillTx/>
                <a:latin typeface="Roboto"/>
                <a:ea typeface="Roboto"/>
              </a:rPr>
              <a:t>Full deployment in Pabna with 50 SME partners by Q4 2024</a:t>
            </a:r>
            <a:endParaRPr b="0" lang="en-US" sz="1450" strike="noStrike" u="none">
              <a:solidFill>
                <a:srgbClr val="000000"/>
              </a:solidFill>
              <a:effectLst/>
              <a:uFillTx/>
              <a:latin typeface="Arial"/>
            </a:endParaRPr>
          </a:p>
        </p:txBody>
      </p:sp>
      <p:sp>
        <p:nvSpPr>
          <p:cNvPr id="256" name="Shape 32"/>
          <p:cNvSpPr/>
          <p:nvPr/>
        </p:nvSpPr>
        <p:spPr>
          <a:xfrm>
            <a:off x="6132600" y="5727600"/>
            <a:ext cx="7849800" cy="28800"/>
          </a:xfrm>
          <a:prstGeom prst="rect">
            <a:avLst/>
          </a:prstGeom>
          <a:solidFill>
            <a:srgbClr val="384653">
              <a:alpha val="50000"/>
            </a:srgbClr>
          </a:solidFill>
          <a:ln w="0">
            <a:noFill/>
          </a:ln>
        </p:spPr>
        <p:style>
          <a:lnRef idx="0"/>
          <a:fillRef idx="0"/>
          <a:effectRef idx="0"/>
          <a:fontRef idx="minor"/>
        </p:style>
        <p:txBody>
          <a:bodyPr lIns="90000" rIns="90000" tIns="-14400" bIns="-14400" anchor="t">
            <a:noAutofit/>
          </a:bodyPr>
          <a:p>
            <a:pPr>
              <a:lnSpc>
                <a:spcPct val="100000"/>
              </a:lnSpc>
            </a:pPr>
            <a:endParaRPr b="0" lang="en-US" sz="1800" strike="noStrike" u="none">
              <a:solidFill>
                <a:srgbClr val="ffffff"/>
              </a:solidFill>
              <a:effectLst/>
              <a:uFillTx/>
              <a:latin typeface="Arial"/>
            </a:endParaRPr>
          </a:p>
        </p:txBody>
      </p:sp>
      <p:sp>
        <p:nvSpPr>
          <p:cNvPr id="257" name="Text 87"/>
          <p:cNvSpPr/>
          <p:nvPr/>
        </p:nvSpPr>
        <p:spPr>
          <a:xfrm>
            <a:off x="6132600" y="5965920"/>
            <a:ext cx="7849800" cy="1105920"/>
          </a:xfrm>
          <a:prstGeom prst="rect">
            <a:avLst/>
          </a:prstGeom>
          <a:noFill/>
          <a:ln w="0">
            <a:noFill/>
          </a:ln>
        </p:spPr>
        <p:style>
          <a:lnRef idx="0"/>
          <a:fillRef idx="0"/>
          <a:effectRef idx="0"/>
          <a:fontRef idx="minor"/>
        </p:style>
        <p:txBody>
          <a:bodyPr lIns="0" rIns="0" tIns="0" bIns="0" anchor="t">
            <a:noAutofit/>
          </a:bodyPr>
          <a:p>
            <a:pPr>
              <a:lnSpc>
                <a:spcPts val="2149"/>
              </a:lnSpc>
              <a:tabLst>
                <a:tab algn="l" pos="0"/>
              </a:tabLst>
            </a:pPr>
            <a:r>
              <a:rPr b="1" lang="en-US" sz="1450" strike="noStrike" u="none">
                <a:solidFill>
                  <a:srgbClr val="384653"/>
                </a:solidFill>
                <a:effectLst/>
                <a:uFillTx/>
                <a:latin typeface="Roboto"/>
                <a:ea typeface="Roboto"/>
              </a:rPr>
              <a:t>Our Ask:</a:t>
            </a:r>
            <a:r>
              <a:rPr b="0" lang="en-US" sz="1450" strike="noStrike" u="none">
                <a:solidFill>
                  <a:srgbClr val="384653"/>
                </a:solidFill>
                <a:effectLst/>
                <a:uFillTx/>
                <a:latin typeface="Roboto"/>
                <a:ea typeface="Roboto"/>
              </a:rPr>
              <a:t> We are seeking </a:t>
            </a:r>
            <a:r>
              <a:rPr b="1" lang="en-US" sz="1450" strike="noStrike" u="none">
                <a:solidFill>
                  <a:srgbClr val="c3643d"/>
                </a:solidFill>
                <a:effectLst/>
                <a:uFillTx/>
                <a:latin typeface="Roboto"/>
                <a:ea typeface="Roboto"/>
              </a:rPr>
              <a:t>10M BDT investment</a:t>
            </a:r>
            <a:r>
              <a:rPr b="0" lang="en-US" sz="1450" strike="noStrike" u="none">
                <a:solidFill>
                  <a:srgbClr val="384653"/>
                </a:solidFill>
                <a:effectLst/>
                <a:uFillTx/>
                <a:latin typeface="Roboto"/>
                <a:ea typeface="Roboto"/>
              </a:rPr>
              <a:t> to accelerate prototype completion, regulatory approval, and pilot execution. This capital directly funds our path to market leadership across Bangladesh and positions GreenLift AI as the definitive SME drone delivery platform in South Asia.</a:t>
            </a:r>
            <a:endParaRPr b="0" lang="en-US" sz="1450" strike="noStrike" u="none">
              <a:solidFill>
                <a:srgbClr val="000000"/>
              </a:solidFill>
              <a:effectLst/>
              <a:uFillTx/>
              <a:latin typeface="Arial"/>
            </a:endParaRPr>
          </a:p>
        </p:txBody>
      </p:sp>
      <p:sp>
        <p:nvSpPr>
          <p:cNvPr id="258" name="Text 88"/>
          <p:cNvSpPr/>
          <p:nvPr/>
        </p:nvSpPr>
        <p:spPr>
          <a:xfrm>
            <a:off x="6132600" y="7281360"/>
            <a:ext cx="7849800" cy="441360"/>
          </a:xfrm>
          <a:prstGeom prst="rect">
            <a:avLst/>
          </a:prstGeom>
          <a:noFill/>
          <a:ln w="0">
            <a:noFill/>
          </a:ln>
        </p:spPr>
        <p:style>
          <a:lnRef idx="0"/>
          <a:fillRef idx="0"/>
          <a:effectRef idx="0"/>
          <a:fontRef idx="minor"/>
        </p:style>
        <p:txBody>
          <a:bodyPr lIns="0" rIns="0" tIns="0" bIns="0" anchor="t">
            <a:noAutofit/>
          </a:bodyPr>
          <a:p>
            <a:pPr>
              <a:lnSpc>
                <a:spcPts val="1701"/>
              </a:lnSpc>
              <a:tabLst>
                <a:tab algn="l" pos="0"/>
              </a:tabLst>
            </a:pPr>
            <a:r>
              <a:rPr b="1" lang="en-US" sz="1150" strike="noStrike" u="none">
                <a:solidFill>
                  <a:srgbClr val="384653"/>
                </a:solidFill>
                <a:effectLst/>
                <a:uFillTx/>
                <a:latin typeface="Roboto"/>
                <a:ea typeface="Roboto"/>
              </a:rPr>
              <a:t>Contact &amp; Learn More: </a:t>
            </a:r>
            <a:r>
              <a:rPr b="1" lang="en-US" sz="1150" strike="noStrike" u="none">
                <a:solidFill>
                  <a:srgbClr val="0563c1"/>
                </a:solidFill>
                <a:effectLst/>
                <a:uFillTx/>
                <a:latin typeface="Roboto"/>
                <a:ea typeface="Roboto"/>
                <a:hlinkClick r:id="rId2"/>
              </a:rPr>
              <a:t> armanislam527@gmail.com</a:t>
            </a:r>
            <a:endParaRPr b="0" lang="en-US" sz="115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Text 0"/>
          <p:cNvSpPr/>
          <p:nvPr/>
        </p:nvSpPr>
        <p:spPr>
          <a:xfrm>
            <a:off x="726480" y="570960"/>
            <a:ext cx="5188320" cy="646920"/>
          </a:xfrm>
          <a:prstGeom prst="rect">
            <a:avLst/>
          </a:prstGeom>
          <a:noFill/>
          <a:ln w="0">
            <a:noFill/>
          </a:ln>
        </p:spPr>
        <p:style>
          <a:lnRef idx="0"/>
          <a:fillRef idx="0"/>
          <a:effectRef idx="0"/>
          <a:fontRef idx="minor"/>
        </p:style>
        <p:txBody>
          <a:bodyPr wrap="none" lIns="0" rIns="0" tIns="0" bIns="0" anchor="t">
            <a:noAutofit/>
          </a:bodyPr>
          <a:p>
            <a:pPr>
              <a:lnSpc>
                <a:spcPts val="5100"/>
              </a:lnSpc>
              <a:tabLst>
                <a:tab algn="l" pos="0"/>
              </a:tabLst>
            </a:pPr>
            <a:r>
              <a:rPr b="0" lang="en-US" sz="4050" strike="noStrike" u="none">
                <a:solidFill>
                  <a:srgbClr val="2e3c4e"/>
                </a:solidFill>
                <a:effectLst/>
                <a:uFillTx/>
                <a:latin typeface="Host Grotesk Medium"/>
                <a:ea typeface="Host Grotesk Medium"/>
              </a:rPr>
              <a:t>Meet Team Phantom</a:t>
            </a:r>
            <a:endParaRPr b="0" lang="en-US" sz="4050" strike="noStrike" u="none">
              <a:solidFill>
                <a:srgbClr val="000000"/>
              </a:solidFill>
              <a:effectLst/>
              <a:uFillTx/>
              <a:latin typeface="Arial"/>
            </a:endParaRPr>
          </a:p>
        </p:txBody>
      </p:sp>
      <p:sp>
        <p:nvSpPr>
          <p:cNvPr id="62" name="Text 1"/>
          <p:cNvSpPr/>
          <p:nvPr/>
        </p:nvSpPr>
        <p:spPr>
          <a:xfrm>
            <a:off x="726480" y="1634760"/>
            <a:ext cx="13175640" cy="30960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0" lang="en-US" sz="1600" strike="noStrike" u="none">
                <a:solidFill>
                  <a:srgbClr val="384653"/>
                </a:solidFill>
                <a:effectLst/>
                <a:uFillTx/>
                <a:latin typeface="Roboto"/>
                <a:ea typeface="Roboto"/>
              </a:rPr>
              <a:t>Four innovators from Pabna University driving intelligent logistics transformation across Bangladesh.</a:t>
            </a:r>
            <a:endParaRPr b="0" lang="en-US" sz="1600" strike="noStrike" u="none">
              <a:solidFill>
                <a:srgbClr val="000000"/>
              </a:solidFill>
              <a:effectLst/>
              <a:uFillTx/>
              <a:latin typeface="Arial"/>
            </a:endParaRPr>
          </a:p>
        </p:txBody>
      </p:sp>
      <p:sp>
        <p:nvSpPr>
          <p:cNvPr id="63" name="Shape 6"/>
          <p:cNvSpPr/>
          <p:nvPr/>
        </p:nvSpPr>
        <p:spPr>
          <a:xfrm>
            <a:off x="3886200" y="2179800"/>
            <a:ext cx="10015920" cy="4678200"/>
          </a:xfrm>
          <a:prstGeom prst="roundRect">
            <a:avLst>
              <a:gd name="adj" fmla="val 364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64" name="Text 7"/>
          <p:cNvSpPr/>
          <p:nvPr/>
        </p:nvSpPr>
        <p:spPr>
          <a:xfrm>
            <a:off x="8229600" y="2286000"/>
            <a:ext cx="2593080" cy="32256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2000" strike="noStrike" u="none">
                <a:solidFill>
                  <a:srgbClr val="384653"/>
                </a:solidFill>
                <a:effectLst/>
                <a:uFillTx/>
                <a:latin typeface="Host Grotesk Medium"/>
                <a:ea typeface="Host Grotesk Medium"/>
              </a:rPr>
              <a:t>Arman Islam</a:t>
            </a:r>
            <a:endParaRPr b="0" lang="en-US" sz="2000" strike="noStrike" u="none">
              <a:solidFill>
                <a:srgbClr val="000000"/>
              </a:solidFill>
              <a:effectLst/>
              <a:uFillTx/>
              <a:latin typeface="Arial"/>
            </a:endParaRPr>
          </a:p>
        </p:txBody>
      </p:sp>
      <p:sp>
        <p:nvSpPr>
          <p:cNvPr id="65" name="Text 8"/>
          <p:cNvSpPr/>
          <p:nvPr/>
        </p:nvSpPr>
        <p:spPr>
          <a:xfrm>
            <a:off x="4114800" y="2662200"/>
            <a:ext cx="6053040" cy="30960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0" lang="en-US" sz="1600" strike="noStrike" u="none">
                <a:solidFill>
                  <a:srgbClr val="384653"/>
                </a:solidFill>
                <a:effectLst/>
                <a:uFillTx/>
                <a:latin typeface="Roboto"/>
                <a:ea typeface="Roboto"/>
              </a:rPr>
              <a:t>Technical &amp; Idea Supporter</a:t>
            </a:r>
            <a:endParaRPr b="0" lang="en-US" sz="1600" strike="noStrike" u="none">
              <a:solidFill>
                <a:srgbClr val="000000"/>
              </a:solidFill>
              <a:effectLst/>
              <a:uFillTx/>
              <a:latin typeface="Arial"/>
            </a:endParaRPr>
          </a:p>
          <a:p>
            <a:pPr marL="216000" indent="-216000">
              <a:lnSpc>
                <a:spcPts val="2449"/>
              </a:lnSpc>
              <a:buClr>
                <a:srgbClr val="000000"/>
              </a:buClr>
              <a:buSzPct val="45000"/>
              <a:buFont typeface="Wingdings" charset="2"/>
              <a:buChar char=""/>
              <a:tabLst>
                <a:tab algn="l" pos="0"/>
              </a:tabLst>
            </a:pPr>
            <a:r>
              <a:rPr b="0" lang="en-US" sz="1600" strike="noStrike" u="none">
                <a:solidFill>
                  <a:srgbClr val="384653"/>
                </a:solidFill>
                <a:effectLst/>
                <a:uFillTx/>
                <a:latin typeface="Roboto"/>
                <a:ea typeface="Roboto"/>
              </a:rPr>
              <a:t>WRO 2025 participant </a:t>
            </a:r>
            <a:endParaRPr b="0" lang="en-US" sz="1600" strike="noStrike" u="none">
              <a:solidFill>
                <a:srgbClr val="000000"/>
              </a:solidFill>
              <a:effectLst/>
              <a:uFillTx/>
              <a:latin typeface="Arial"/>
            </a:endParaRPr>
          </a:p>
          <a:p>
            <a:pPr marL="216000" indent="-216000">
              <a:lnSpc>
                <a:spcPts val="2449"/>
              </a:lnSpc>
              <a:buClr>
                <a:srgbClr val="000000"/>
              </a:buClr>
              <a:buSzPct val="45000"/>
              <a:buFont typeface="Wingdings" charset="2"/>
              <a:buChar char=""/>
              <a:tabLst>
                <a:tab algn="l" pos="0"/>
              </a:tabLst>
            </a:pPr>
            <a:r>
              <a:rPr b="0" lang="en-US" sz="1600" strike="noStrike" u="none">
                <a:solidFill>
                  <a:srgbClr val="384653"/>
                </a:solidFill>
                <a:effectLst/>
                <a:uFillTx/>
                <a:latin typeface="Roboto"/>
                <a:ea typeface="Roboto"/>
              </a:rPr>
              <a:t>Autonomous systems specialist</a:t>
            </a:r>
            <a:endParaRPr b="0" lang="en-US" sz="1600" strike="noStrike" u="none">
              <a:solidFill>
                <a:srgbClr val="000000"/>
              </a:solidFill>
              <a:effectLst/>
              <a:uFillTx/>
              <a:latin typeface="Arial"/>
            </a:endParaRPr>
          </a:p>
          <a:p>
            <a:pPr marL="216000" indent="-216000">
              <a:lnSpc>
                <a:spcPts val="2449"/>
              </a:lnSpc>
              <a:buClr>
                <a:srgbClr val="000000"/>
              </a:buClr>
              <a:buSzPct val="45000"/>
              <a:buFont typeface="Wingdings" charset="2"/>
              <a:buChar char=""/>
              <a:tabLst>
                <a:tab algn="l" pos="0"/>
              </a:tabLst>
            </a:pPr>
            <a:r>
              <a:rPr b="0" lang="en-US" sz="1600" strike="noStrike" u="none">
                <a:solidFill>
                  <a:srgbClr val="384653"/>
                </a:solidFill>
                <a:effectLst/>
                <a:uFillTx/>
                <a:latin typeface="Roboto"/>
                <a:ea typeface="Roboto"/>
              </a:rPr>
              <a:t>Embedded system</a:t>
            </a:r>
            <a:endParaRPr b="0" lang="en-US" sz="1600" strike="noStrike" u="none">
              <a:solidFill>
                <a:srgbClr val="000000"/>
              </a:solidFill>
              <a:effectLst/>
              <a:uFillTx/>
              <a:latin typeface="Arial"/>
            </a:endParaRPr>
          </a:p>
          <a:p>
            <a:pPr marL="216000" indent="-216000">
              <a:lnSpc>
                <a:spcPts val="2449"/>
              </a:lnSpc>
              <a:buClr>
                <a:srgbClr val="000000"/>
              </a:buClr>
              <a:buSzPct val="45000"/>
              <a:buFont typeface="Wingdings" charset="2"/>
              <a:buChar char=""/>
              <a:tabLst>
                <a:tab algn="l" pos="0"/>
              </a:tabLst>
            </a:pPr>
            <a:r>
              <a:rPr b="0" lang="en-US" sz="1600" strike="noStrike" u="none">
                <a:solidFill>
                  <a:srgbClr val="384653"/>
                </a:solidFill>
                <a:effectLst/>
                <a:uFillTx/>
                <a:latin typeface="Roboto"/>
                <a:ea typeface="Roboto"/>
              </a:rPr>
              <a:t>Good hand on Robotics</a:t>
            </a:r>
            <a:endParaRPr b="0" lang="en-US" sz="1600" strike="noStrike" u="none">
              <a:solidFill>
                <a:srgbClr val="000000"/>
              </a:solidFill>
              <a:effectLst/>
              <a:uFillTx/>
              <a:latin typeface="Arial"/>
            </a:endParaRPr>
          </a:p>
          <a:p>
            <a:pPr marL="216000" indent="-216000">
              <a:lnSpc>
                <a:spcPts val="2449"/>
              </a:lnSpc>
              <a:buClr>
                <a:srgbClr val="000000"/>
              </a:buClr>
              <a:buSzPct val="45000"/>
              <a:buFont typeface="Wingdings" charset="2"/>
              <a:buChar char=""/>
              <a:tabLst>
                <a:tab algn="l" pos="0"/>
              </a:tabLst>
            </a:pPr>
            <a:r>
              <a:rPr b="0" lang="en-US" sz="1600" strike="noStrike" u="none">
                <a:solidFill>
                  <a:srgbClr val="384653"/>
                </a:solidFill>
                <a:effectLst/>
                <a:uFillTx/>
                <a:latin typeface="Roboto"/>
                <a:ea typeface="Roboto"/>
              </a:rPr>
              <a:t> </a:t>
            </a:r>
            <a:endParaRPr b="0" lang="en-US" sz="1600" strike="noStrike" u="none">
              <a:solidFill>
                <a:srgbClr val="000000"/>
              </a:solidFill>
              <a:effectLst/>
              <a:uFillTx/>
              <a:latin typeface="Arial"/>
            </a:endParaRPr>
          </a:p>
        </p:txBody>
      </p:sp>
      <p:sp>
        <p:nvSpPr>
          <p:cNvPr id="66" name="Text 9"/>
          <p:cNvSpPr/>
          <p:nvPr/>
        </p:nvSpPr>
        <p:spPr>
          <a:xfrm>
            <a:off x="7434360" y="6400800"/>
            <a:ext cx="6053040" cy="247320"/>
          </a:xfrm>
          <a:prstGeom prst="rect">
            <a:avLst/>
          </a:prstGeom>
          <a:noFill/>
          <a:ln w="0">
            <a:noFill/>
          </a:ln>
        </p:spPr>
        <p:style>
          <a:lnRef idx="0"/>
          <a:fillRef idx="0"/>
          <a:effectRef idx="0"/>
          <a:fontRef idx="minor"/>
        </p:style>
        <p:txBody>
          <a:bodyPr wrap="none" lIns="0" rIns="0" tIns="0" bIns="0" anchor="t">
            <a:noAutofit/>
          </a:bodyPr>
          <a:p>
            <a:pPr>
              <a:lnSpc>
                <a:spcPts val="1950"/>
              </a:lnSpc>
              <a:tabLst>
                <a:tab algn="l" pos="0"/>
              </a:tabLst>
            </a:pPr>
            <a:r>
              <a:rPr b="1" i="1" lang="en-US" sz="1300" strike="noStrike" u="sng">
                <a:solidFill>
                  <a:srgbClr val="0563c1"/>
                </a:solidFill>
                <a:effectLst/>
                <a:uFillTx/>
                <a:latin typeface="Roboto"/>
                <a:ea typeface="Roboto"/>
                <a:hlinkClick r:id="rId1"/>
              </a:rPr>
              <a:t>GitHub</a:t>
            </a:r>
            <a:r>
              <a:rPr b="1" i="1" lang="en-US" sz="1300" strike="noStrike" u="sng">
                <a:solidFill>
                  <a:srgbClr val="384653"/>
                </a:solidFill>
                <a:effectLst/>
                <a:uFillTx/>
                <a:latin typeface="Roboto"/>
                <a:ea typeface="Roboto"/>
              </a:rPr>
              <a:t> </a:t>
            </a:r>
            <a:r>
              <a:rPr b="1" lang="en-US" sz="1300" strike="noStrike" u="none">
                <a:solidFill>
                  <a:srgbClr val="384653"/>
                </a:solidFill>
                <a:effectLst/>
                <a:uFillTx/>
                <a:latin typeface="Roboto"/>
                <a:ea typeface="Roboto"/>
              </a:rPr>
              <a:t>|</a:t>
            </a:r>
            <a:r>
              <a:rPr b="1" i="1" lang="en-US" sz="1300" strike="noStrike" u="sng">
                <a:solidFill>
                  <a:srgbClr val="384653"/>
                </a:solidFill>
                <a:effectLst/>
                <a:uFillTx/>
                <a:latin typeface="Roboto"/>
                <a:ea typeface="Roboto"/>
              </a:rPr>
              <a:t> </a:t>
            </a:r>
            <a:r>
              <a:rPr b="1" i="1" lang="en-US" sz="1300" strike="noStrike" u="sng">
                <a:solidFill>
                  <a:srgbClr val="0563c1"/>
                </a:solidFill>
                <a:effectLst/>
                <a:uFillTx/>
                <a:latin typeface="Roboto"/>
                <a:ea typeface="Roboto"/>
                <a:hlinkClick r:id="rId2"/>
              </a:rPr>
              <a:t>Linkedin</a:t>
            </a:r>
            <a:r>
              <a:rPr b="1" i="1" lang="en-US" sz="1300" strike="noStrike" u="sng">
                <a:solidFill>
                  <a:srgbClr val="384653"/>
                </a:solidFill>
                <a:effectLst/>
                <a:uFillTx/>
                <a:latin typeface="Roboto"/>
                <a:ea typeface="Roboto"/>
              </a:rPr>
              <a:t> </a:t>
            </a:r>
            <a:r>
              <a:rPr b="1" lang="en-US" sz="1300" strike="noStrike" u="none">
                <a:solidFill>
                  <a:srgbClr val="384653"/>
                </a:solidFill>
                <a:effectLst/>
                <a:uFillTx/>
                <a:latin typeface="Roboto"/>
                <a:ea typeface="Roboto"/>
              </a:rPr>
              <a:t>|</a:t>
            </a:r>
            <a:r>
              <a:rPr b="1" i="1" lang="en-US" sz="1300" strike="noStrike" u="sng">
                <a:solidFill>
                  <a:srgbClr val="384653"/>
                </a:solidFill>
                <a:effectLst/>
                <a:uFillTx/>
                <a:latin typeface="Roboto"/>
                <a:ea typeface="Roboto"/>
              </a:rPr>
              <a:t> </a:t>
            </a:r>
            <a:r>
              <a:rPr b="1" i="1" lang="en-US" sz="1300" strike="noStrike" u="sng">
                <a:solidFill>
                  <a:srgbClr val="0563c1"/>
                </a:solidFill>
                <a:effectLst/>
                <a:uFillTx/>
                <a:latin typeface="Roboto"/>
                <a:ea typeface="Roboto"/>
                <a:hlinkClick r:id="rId3"/>
              </a:rPr>
              <a:t>Portfolio</a:t>
            </a:r>
            <a:endParaRPr b="0" lang="en-US" sz="1300" strike="noStrike" u="none">
              <a:solidFill>
                <a:srgbClr val="000000"/>
              </a:solidFill>
              <a:effectLst/>
              <a:uFillTx/>
              <a:latin typeface="Arial"/>
            </a:endParaRPr>
          </a:p>
        </p:txBody>
      </p:sp>
      <p:pic>
        <p:nvPicPr>
          <p:cNvPr id="67" name="Image 6" descr="preencoded.png"/>
          <p:cNvPicPr/>
          <p:nvPr/>
        </p:nvPicPr>
        <p:blipFill>
          <a:blip r:embed="rId4"/>
          <a:stretch/>
        </p:blipFill>
        <p:spPr>
          <a:xfrm>
            <a:off x="7543800" y="2179800"/>
            <a:ext cx="621000" cy="621000"/>
          </a:xfrm>
          <a:prstGeom prst="rect">
            <a:avLst/>
          </a:prstGeom>
          <a:noFill/>
          <a:ln w="0">
            <a:noFill/>
          </a:ln>
        </p:spPr>
      </p:pic>
      <p:pic>
        <p:nvPicPr>
          <p:cNvPr id="68" name="" descr=""/>
          <p:cNvPicPr/>
          <p:nvPr/>
        </p:nvPicPr>
        <p:blipFill>
          <a:blip r:embed="rId5"/>
          <a:stretch/>
        </p:blipFill>
        <p:spPr>
          <a:xfrm>
            <a:off x="11738520" y="2086560"/>
            <a:ext cx="2163600" cy="2440080"/>
          </a:xfrm>
          <a:prstGeom prst="rect">
            <a:avLst/>
          </a:prstGeom>
          <a:noFill/>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9" name="Image 0" descr="preencoded.png"/>
          <p:cNvPicPr/>
          <p:nvPr/>
        </p:nvPicPr>
        <p:blipFill>
          <a:blip r:embed="rId1"/>
          <a:stretch/>
        </p:blipFill>
        <p:spPr>
          <a:xfrm>
            <a:off x="0" y="0"/>
            <a:ext cx="5758920" cy="8227800"/>
          </a:xfrm>
          <a:prstGeom prst="rect">
            <a:avLst/>
          </a:prstGeom>
          <a:noFill/>
          <a:ln w="0">
            <a:noFill/>
          </a:ln>
        </p:spPr>
      </p:pic>
      <p:sp>
        <p:nvSpPr>
          <p:cNvPr id="70" name="Text 0"/>
          <p:cNvSpPr/>
          <p:nvPr/>
        </p:nvSpPr>
        <p:spPr>
          <a:xfrm>
            <a:off x="6062400" y="822600"/>
            <a:ext cx="7085160" cy="512640"/>
          </a:xfrm>
          <a:prstGeom prst="rect">
            <a:avLst/>
          </a:prstGeom>
          <a:noFill/>
          <a:ln w="0">
            <a:noFill/>
          </a:ln>
        </p:spPr>
        <p:style>
          <a:lnRef idx="0"/>
          <a:fillRef idx="0"/>
          <a:effectRef idx="0"/>
          <a:fontRef idx="minor"/>
        </p:style>
        <p:txBody>
          <a:bodyPr wrap="none" lIns="0" rIns="0" tIns="0" bIns="0" anchor="t">
            <a:noAutofit/>
          </a:bodyPr>
          <a:p>
            <a:pPr>
              <a:lnSpc>
                <a:spcPts val="4000"/>
              </a:lnSpc>
              <a:tabLst>
                <a:tab algn="l" pos="0"/>
              </a:tabLst>
            </a:pPr>
            <a:r>
              <a:rPr b="0" lang="en-US" sz="3200" strike="noStrike" u="none">
                <a:solidFill>
                  <a:srgbClr val="2e3c4e"/>
                </a:solidFill>
                <a:effectLst/>
                <a:uFillTx/>
                <a:latin typeface="Host Grotesk Medium"/>
                <a:ea typeface="Host Grotesk Medium"/>
              </a:rPr>
              <a:t>The Challenge for Bangladesh's SMEs</a:t>
            </a:r>
            <a:endParaRPr b="0" lang="en-US" sz="3200" strike="noStrike" u="none">
              <a:solidFill>
                <a:srgbClr val="000000"/>
              </a:solidFill>
              <a:effectLst/>
              <a:uFillTx/>
              <a:latin typeface="Arial"/>
            </a:endParaRPr>
          </a:p>
        </p:txBody>
      </p:sp>
      <p:sp>
        <p:nvSpPr>
          <p:cNvPr id="71" name="Text 1"/>
          <p:cNvSpPr/>
          <p:nvPr/>
        </p:nvSpPr>
        <p:spPr>
          <a:xfrm>
            <a:off x="6062400" y="1584000"/>
            <a:ext cx="7990560" cy="491760"/>
          </a:xfrm>
          <a:prstGeom prst="rect">
            <a:avLst/>
          </a:prstGeom>
          <a:noFill/>
          <a:ln w="0">
            <a:noFill/>
          </a:ln>
        </p:spPr>
        <p:style>
          <a:lnRef idx="0"/>
          <a:fillRef idx="0"/>
          <a:effectRef idx="0"/>
          <a:fontRef idx="minor"/>
        </p:style>
        <p:txBody>
          <a:bodyPr lIns="0" rIns="0" tIns="0" bIns="0" anchor="t">
            <a:noAutofit/>
          </a:bodyPr>
          <a:p>
            <a:pPr>
              <a:lnSpc>
                <a:spcPts val="1899"/>
              </a:lnSpc>
              <a:tabLst>
                <a:tab algn="l" pos="0"/>
              </a:tabLst>
            </a:pPr>
            <a:r>
              <a:rPr b="0" lang="en-US" sz="1250" strike="noStrike" u="none">
                <a:solidFill>
                  <a:srgbClr val="384653"/>
                </a:solidFill>
                <a:effectLst/>
                <a:uFillTx/>
                <a:latin typeface="Roboto"/>
                <a:ea typeface="Roboto"/>
              </a:rPr>
              <a:t>Small and medium enterprises face critical logistics barriers that limit growth and sustainability potential across the nation.</a:t>
            </a:r>
            <a:endParaRPr b="0" lang="en-US" sz="1250" strike="noStrike" u="none">
              <a:solidFill>
                <a:srgbClr val="000000"/>
              </a:solidFill>
              <a:effectLst/>
              <a:uFillTx/>
              <a:latin typeface="Arial"/>
            </a:endParaRPr>
          </a:p>
        </p:txBody>
      </p:sp>
      <p:sp>
        <p:nvSpPr>
          <p:cNvPr id="72" name="Shape 2"/>
          <p:cNvSpPr/>
          <p:nvPr/>
        </p:nvSpPr>
        <p:spPr>
          <a:xfrm>
            <a:off x="6062400" y="2262600"/>
            <a:ext cx="7990560" cy="975600"/>
          </a:xfrm>
          <a:prstGeom prst="roundRect">
            <a:avLst>
              <a:gd name="adj" fmla="val 11225"/>
            </a:avLst>
          </a:prstGeom>
          <a:solidFill>
            <a:srgbClr val="faf9f5"/>
          </a:solidFill>
          <a:ln w="2286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73" name="Image 1" descr="preencoded.png"/>
          <p:cNvPicPr/>
          <p:nvPr/>
        </p:nvPicPr>
        <p:blipFill>
          <a:blip r:embed="rId2"/>
          <a:stretch/>
        </p:blipFill>
        <p:spPr>
          <a:xfrm>
            <a:off x="6039360" y="2262600"/>
            <a:ext cx="89640" cy="975600"/>
          </a:xfrm>
          <a:prstGeom prst="rect">
            <a:avLst/>
          </a:prstGeom>
          <a:noFill/>
          <a:ln w="0">
            <a:noFill/>
          </a:ln>
        </p:spPr>
      </p:pic>
      <p:sp>
        <p:nvSpPr>
          <p:cNvPr id="74" name="Text 3"/>
          <p:cNvSpPr/>
          <p:nvPr/>
        </p:nvSpPr>
        <p:spPr>
          <a:xfrm>
            <a:off x="6318360" y="2450160"/>
            <a:ext cx="205524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600" strike="noStrike" u="none">
                <a:solidFill>
                  <a:srgbClr val="384653"/>
                </a:solidFill>
                <a:effectLst/>
                <a:uFillTx/>
                <a:latin typeface="Host Grotesk Medium"/>
                <a:ea typeface="Host Grotesk Medium"/>
              </a:rPr>
              <a:t>Last-Mile Inefficiency</a:t>
            </a:r>
            <a:endParaRPr b="0" lang="en-US" sz="1600" strike="noStrike" u="none">
              <a:solidFill>
                <a:srgbClr val="000000"/>
              </a:solidFill>
              <a:effectLst/>
              <a:uFillTx/>
              <a:latin typeface="Arial"/>
            </a:endParaRPr>
          </a:p>
        </p:txBody>
      </p:sp>
      <p:sp>
        <p:nvSpPr>
          <p:cNvPr id="75" name="Text 4"/>
          <p:cNvSpPr/>
          <p:nvPr/>
        </p:nvSpPr>
        <p:spPr>
          <a:xfrm>
            <a:off x="6318360" y="2805840"/>
            <a:ext cx="7547040" cy="24516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250" strike="noStrike" u="none">
                <a:solidFill>
                  <a:srgbClr val="384653"/>
                </a:solidFill>
                <a:effectLst/>
                <a:uFillTx/>
                <a:latin typeface="Roboto"/>
                <a:ea typeface="Roboto"/>
              </a:rPr>
              <a:t>89% of SMEs struggle with costly, unreliable final-delivery logistics that drain operational budgets.</a:t>
            </a:r>
            <a:endParaRPr b="0" lang="en-US" sz="1250" strike="noStrike" u="none">
              <a:solidFill>
                <a:srgbClr val="000000"/>
              </a:solidFill>
              <a:effectLst/>
              <a:uFillTx/>
              <a:latin typeface="Arial"/>
            </a:endParaRPr>
          </a:p>
        </p:txBody>
      </p:sp>
      <p:sp>
        <p:nvSpPr>
          <p:cNvPr id="76" name="Shape 5"/>
          <p:cNvSpPr/>
          <p:nvPr/>
        </p:nvSpPr>
        <p:spPr>
          <a:xfrm>
            <a:off x="6062400" y="3404880"/>
            <a:ext cx="7990560" cy="1222560"/>
          </a:xfrm>
          <a:prstGeom prst="roundRect">
            <a:avLst>
              <a:gd name="adj" fmla="val 8962"/>
            </a:avLst>
          </a:prstGeom>
          <a:solidFill>
            <a:srgbClr val="faf9f5"/>
          </a:solidFill>
          <a:ln w="2286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77" name="Image 2" descr="preencoded.png"/>
          <p:cNvPicPr/>
          <p:nvPr/>
        </p:nvPicPr>
        <p:blipFill>
          <a:blip r:embed="rId3"/>
          <a:stretch/>
        </p:blipFill>
        <p:spPr>
          <a:xfrm>
            <a:off x="6039360" y="3404880"/>
            <a:ext cx="89640" cy="1222560"/>
          </a:xfrm>
          <a:prstGeom prst="rect">
            <a:avLst/>
          </a:prstGeom>
          <a:noFill/>
          <a:ln w="0">
            <a:noFill/>
          </a:ln>
        </p:spPr>
      </p:pic>
      <p:sp>
        <p:nvSpPr>
          <p:cNvPr id="78" name="Text 6"/>
          <p:cNvSpPr/>
          <p:nvPr/>
        </p:nvSpPr>
        <p:spPr>
          <a:xfrm>
            <a:off x="6318360" y="3592080"/>
            <a:ext cx="207900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600" strike="noStrike" u="none">
                <a:solidFill>
                  <a:srgbClr val="384653"/>
                </a:solidFill>
                <a:effectLst/>
                <a:uFillTx/>
                <a:latin typeface="Host Grotesk Medium"/>
                <a:ea typeface="Host Grotesk Medium"/>
              </a:rPr>
              <a:t>Monsoon Vulnerability</a:t>
            </a:r>
            <a:endParaRPr b="0" lang="en-US" sz="1600" strike="noStrike" u="none">
              <a:solidFill>
                <a:srgbClr val="000000"/>
              </a:solidFill>
              <a:effectLst/>
              <a:uFillTx/>
              <a:latin typeface="Arial"/>
            </a:endParaRPr>
          </a:p>
        </p:txBody>
      </p:sp>
      <p:sp>
        <p:nvSpPr>
          <p:cNvPr id="79" name="Text 7"/>
          <p:cNvSpPr/>
          <p:nvPr/>
        </p:nvSpPr>
        <p:spPr>
          <a:xfrm>
            <a:off x="6318360" y="3948120"/>
            <a:ext cx="7547040" cy="491760"/>
          </a:xfrm>
          <a:prstGeom prst="rect">
            <a:avLst/>
          </a:prstGeom>
          <a:noFill/>
          <a:ln w="0">
            <a:noFill/>
          </a:ln>
        </p:spPr>
        <p:style>
          <a:lnRef idx="0"/>
          <a:fillRef idx="0"/>
          <a:effectRef idx="0"/>
          <a:fontRef idx="minor"/>
        </p:style>
        <p:txBody>
          <a:bodyPr lIns="0" rIns="0" tIns="0" bIns="0" anchor="t">
            <a:noAutofit/>
          </a:bodyPr>
          <a:p>
            <a:pPr>
              <a:lnSpc>
                <a:spcPts val="1899"/>
              </a:lnSpc>
              <a:tabLst>
                <a:tab algn="l" pos="0"/>
              </a:tabLst>
            </a:pPr>
            <a:r>
              <a:rPr b="0" lang="en-US" sz="1250" strike="noStrike" u="none">
                <a:solidFill>
                  <a:srgbClr val="384653"/>
                </a:solidFill>
                <a:effectLst/>
                <a:uFillTx/>
                <a:latin typeface="Roboto"/>
                <a:ea typeface="Roboto"/>
              </a:rPr>
              <a:t>91% report severe delivery delays during rainy seasons, creating supply chain chaos and customer dissatisfaction.</a:t>
            </a:r>
            <a:endParaRPr b="0" lang="en-US" sz="1250" strike="noStrike" u="none">
              <a:solidFill>
                <a:srgbClr val="000000"/>
              </a:solidFill>
              <a:effectLst/>
              <a:uFillTx/>
              <a:latin typeface="Arial"/>
            </a:endParaRPr>
          </a:p>
        </p:txBody>
      </p:sp>
      <p:sp>
        <p:nvSpPr>
          <p:cNvPr id="80" name="Shape 8"/>
          <p:cNvSpPr/>
          <p:nvPr/>
        </p:nvSpPr>
        <p:spPr>
          <a:xfrm>
            <a:off x="6062400" y="4793400"/>
            <a:ext cx="7990560" cy="1222560"/>
          </a:xfrm>
          <a:prstGeom prst="roundRect">
            <a:avLst>
              <a:gd name="adj" fmla="val 8962"/>
            </a:avLst>
          </a:prstGeom>
          <a:solidFill>
            <a:srgbClr val="faf9f5"/>
          </a:solidFill>
          <a:ln w="2286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81" name="Image 3" descr="preencoded.png"/>
          <p:cNvPicPr/>
          <p:nvPr/>
        </p:nvPicPr>
        <p:blipFill>
          <a:blip r:embed="rId4"/>
          <a:stretch/>
        </p:blipFill>
        <p:spPr>
          <a:xfrm>
            <a:off x="6039360" y="4793400"/>
            <a:ext cx="89640" cy="1222560"/>
          </a:xfrm>
          <a:prstGeom prst="rect">
            <a:avLst/>
          </a:prstGeom>
          <a:noFill/>
          <a:ln w="0">
            <a:noFill/>
          </a:ln>
        </p:spPr>
      </p:pic>
      <p:sp>
        <p:nvSpPr>
          <p:cNvPr id="82" name="Text 9"/>
          <p:cNvSpPr/>
          <p:nvPr/>
        </p:nvSpPr>
        <p:spPr>
          <a:xfrm>
            <a:off x="6318360" y="4980960"/>
            <a:ext cx="205524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600" strike="noStrike" u="none">
                <a:solidFill>
                  <a:srgbClr val="384653"/>
                </a:solidFill>
                <a:effectLst/>
                <a:uFillTx/>
                <a:latin typeface="Host Grotesk Medium"/>
                <a:ea typeface="Host Grotesk Medium"/>
              </a:rPr>
              <a:t>Cost Burden</a:t>
            </a:r>
            <a:endParaRPr b="0" lang="en-US" sz="1600" strike="noStrike" u="none">
              <a:solidFill>
                <a:srgbClr val="000000"/>
              </a:solidFill>
              <a:effectLst/>
              <a:uFillTx/>
              <a:latin typeface="Arial"/>
            </a:endParaRPr>
          </a:p>
        </p:txBody>
      </p:sp>
      <p:sp>
        <p:nvSpPr>
          <p:cNvPr id="83" name="Text 10"/>
          <p:cNvSpPr/>
          <p:nvPr/>
        </p:nvSpPr>
        <p:spPr>
          <a:xfrm>
            <a:off x="6318360" y="5337000"/>
            <a:ext cx="7547040" cy="491760"/>
          </a:xfrm>
          <a:prstGeom prst="rect">
            <a:avLst/>
          </a:prstGeom>
          <a:noFill/>
          <a:ln w="0">
            <a:noFill/>
          </a:ln>
        </p:spPr>
        <p:style>
          <a:lnRef idx="0"/>
          <a:fillRef idx="0"/>
          <a:effectRef idx="0"/>
          <a:fontRef idx="minor"/>
        </p:style>
        <p:txBody>
          <a:bodyPr lIns="0" rIns="0" tIns="0" bIns="0" anchor="t">
            <a:noAutofit/>
          </a:bodyPr>
          <a:p>
            <a:pPr>
              <a:lnSpc>
                <a:spcPts val="1899"/>
              </a:lnSpc>
              <a:tabLst>
                <a:tab algn="l" pos="0"/>
              </a:tabLst>
            </a:pPr>
            <a:r>
              <a:rPr b="0" lang="en-US" sz="1250" strike="noStrike" u="none">
                <a:solidFill>
                  <a:srgbClr val="384653"/>
                </a:solidFill>
                <a:effectLst/>
                <a:uFillTx/>
                <a:latin typeface="Roboto"/>
                <a:ea typeface="Roboto"/>
              </a:rPr>
              <a:t>Logistics consume 18-25% of SME budgets, leaving limited resources for growth, innovation, and sustainable practices.</a:t>
            </a:r>
            <a:endParaRPr b="0" lang="en-US" sz="1250" strike="noStrike" u="none">
              <a:solidFill>
                <a:srgbClr val="000000"/>
              </a:solidFill>
              <a:effectLst/>
              <a:uFillTx/>
              <a:latin typeface="Arial"/>
            </a:endParaRPr>
          </a:p>
        </p:txBody>
      </p:sp>
      <p:sp>
        <p:nvSpPr>
          <p:cNvPr id="84" name="Shape 11"/>
          <p:cNvSpPr/>
          <p:nvPr/>
        </p:nvSpPr>
        <p:spPr>
          <a:xfrm>
            <a:off x="6062400" y="6182280"/>
            <a:ext cx="7990560" cy="1222560"/>
          </a:xfrm>
          <a:prstGeom prst="roundRect">
            <a:avLst>
              <a:gd name="adj" fmla="val 8962"/>
            </a:avLst>
          </a:prstGeom>
          <a:solidFill>
            <a:srgbClr val="faf9f5"/>
          </a:solidFill>
          <a:ln w="2286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85" name="Image 4" descr="preencoded.png"/>
          <p:cNvPicPr/>
          <p:nvPr/>
        </p:nvPicPr>
        <p:blipFill>
          <a:blip r:embed="rId5"/>
          <a:stretch/>
        </p:blipFill>
        <p:spPr>
          <a:xfrm>
            <a:off x="6039360" y="6182280"/>
            <a:ext cx="89640" cy="1222560"/>
          </a:xfrm>
          <a:prstGeom prst="rect">
            <a:avLst/>
          </a:prstGeom>
          <a:noFill/>
          <a:ln w="0">
            <a:noFill/>
          </a:ln>
        </p:spPr>
      </p:pic>
      <p:sp>
        <p:nvSpPr>
          <p:cNvPr id="86" name="Text 12"/>
          <p:cNvSpPr/>
          <p:nvPr/>
        </p:nvSpPr>
        <p:spPr>
          <a:xfrm>
            <a:off x="6318360" y="6369840"/>
            <a:ext cx="205524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600" strike="noStrike" u="none">
                <a:solidFill>
                  <a:srgbClr val="384653"/>
                </a:solidFill>
                <a:effectLst/>
                <a:uFillTx/>
                <a:latin typeface="Host Grotesk Medium"/>
                <a:ea typeface="Host Grotesk Medium"/>
              </a:rPr>
              <a:t>Data Blindness</a:t>
            </a:r>
            <a:endParaRPr b="0" lang="en-US" sz="1600" strike="noStrike" u="none">
              <a:solidFill>
                <a:srgbClr val="000000"/>
              </a:solidFill>
              <a:effectLst/>
              <a:uFillTx/>
              <a:latin typeface="Arial"/>
            </a:endParaRPr>
          </a:p>
        </p:txBody>
      </p:sp>
      <p:sp>
        <p:nvSpPr>
          <p:cNvPr id="87" name="Text 13"/>
          <p:cNvSpPr/>
          <p:nvPr/>
        </p:nvSpPr>
        <p:spPr>
          <a:xfrm>
            <a:off x="6318360" y="6725880"/>
            <a:ext cx="7547040" cy="491760"/>
          </a:xfrm>
          <a:prstGeom prst="rect">
            <a:avLst/>
          </a:prstGeom>
          <a:noFill/>
          <a:ln w="0">
            <a:noFill/>
          </a:ln>
        </p:spPr>
        <p:style>
          <a:lnRef idx="0"/>
          <a:fillRef idx="0"/>
          <a:effectRef idx="0"/>
          <a:fontRef idx="minor"/>
        </p:style>
        <p:txBody>
          <a:bodyPr lIns="0" rIns="0" tIns="0" bIns="0" anchor="t">
            <a:noAutofit/>
          </a:bodyPr>
          <a:p>
            <a:pPr>
              <a:lnSpc>
                <a:spcPts val="1899"/>
              </a:lnSpc>
              <a:tabLst>
                <a:tab algn="l" pos="0"/>
              </a:tabLst>
            </a:pPr>
            <a:r>
              <a:rPr b="0" lang="en-US" sz="1250" strike="noStrike" u="none">
                <a:solidFill>
                  <a:srgbClr val="384653"/>
                </a:solidFill>
                <a:effectLst/>
                <a:uFillTx/>
                <a:latin typeface="Roboto"/>
                <a:ea typeface="Roboto"/>
              </a:rPr>
              <a:t>73% lack business intelligence tools, missing critical insights on demand patterns, inventory optimization, and customer behavior.</a:t>
            </a:r>
            <a:endParaRPr b="0" lang="en-US" sz="125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 0"/>
          <p:cNvSpPr/>
          <p:nvPr/>
        </p:nvSpPr>
        <p:spPr>
          <a:xfrm>
            <a:off x="712080" y="615600"/>
            <a:ext cx="9097560" cy="633960"/>
          </a:xfrm>
          <a:prstGeom prst="rect">
            <a:avLst/>
          </a:prstGeom>
          <a:noFill/>
          <a:ln w="0">
            <a:noFill/>
          </a:ln>
        </p:spPr>
        <p:style>
          <a:lnRef idx="0"/>
          <a:fillRef idx="0"/>
          <a:effectRef idx="0"/>
          <a:fontRef idx="minor"/>
        </p:style>
        <p:txBody>
          <a:bodyPr wrap="none" lIns="0" rIns="0" tIns="0" bIns="0" anchor="t">
            <a:noAutofit/>
          </a:bodyPr>
          <a:p>
            <a:pPr>
              <a:lnSpc>
                <a:spcPts val="5000"/>
              </a:lnSpc>
              <a:tabLst>
                <a:tab algn="l" pos="0"/>
              </a:tabLst>
            </a:pPr>
            <a:r>
              <a:rPr b="0" lang="en-US" sz="4000" strike="noStrike" u="none">
                <a:solidFill>
                  <a:srgbClr val="2e3c4e"/>
                </a:solidFill>
                <a:effectLst/>
                <a:uFillTx/>
                <a:latin typeface="Host Grotesk Medium"/>
                <a:ea typeface="Host Grotesk Medium"/>
              </a:rPr>
              <a:t>Market Opportunity &amp; Growth Potential</a:t>
            </a:r>
            <a:endParaRPr b="0" lang="en-US" sz="4000" strike="noStrike" u="none">
              <a:solidFill>
                <a:srgbClr val="000000"/>
              </a:solidFill>
              <a:effectLst/>
              <a:uFillTx/>
              <a:latin typeface="Arial"/>
            </a:endParaRPr>
          </a:p>
        </p:txBody>
      </p:sp>
      <p:sp>
        <p:nvSpPr>
          <p:cNvPr id="89" name="Text 1"/>
          <p:cNvSpPr/>
          <p:nvPr/>
        </p:nvSpPr>
        <p:spPr>
          <a:xfrm>
            <a:off x="712080" y="1739520"/>
            <a:ext cx="7038000" cy="6084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600" strike="noStrike" u="none">
                <a:solidFill>
                  <a:srgbClr val="384653"/>
                </a:solidFill>
                <a:effectLst/>
                <a:uFillTx/>
                <a:latin typeface="Roboto"/>
                <a:ea typeface="Roboto"/>
              </a:rPr>
              <a:t>Bangladesh's SME sector represents an extraordinary opportunity for intelligent logistics innovation:</a:t>
            </a:r>
            <a:endParaRPr b="0" lang="en-US" sz="1600" strike="noStrike" u="none">
              <a:solidFill>
                <a:srgbClr val="000000"/>
              </a:solidFill>
              <a:effectLst/>
              <a:uFillTx/>
              <a:latin typeface="Arial"/>
            </a:endParaRPr>
          </a:p>
        </p:txBody>
      </p:sp>
      <p:sp>
        <p:nvSpPr>
          <p:cNvPr id="90" name="Shape 2"/>
          <p:cNvSpPr/>
          <p:nvPr/>
        </p:nvSpPr>
        <p:spPr>
          <a:xfrm>
            <a:off x="712080" y="2578680"/>
            <a:ext cx="456120" cy="45612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91" name="Text 3"/>
          <p:cNvSpPr/>
          <p:nvPr/>
        </p:nvSpPr>
        <p:spPr>
          <a:xfrm>
            <a:off x="1373400" y="2648520"/>
            <a:ext cx="2541960" cy="316080"/>
          </a:xfrm>
          <a:prstGeom prst="rect">
            <a:avLst/>
          </a:prstGeom>
          <a:noFill/>
          <a:ln w="0">
            <a:noFill/>
          </a:ln>
        </p:spPr>
        <p:style>
          <a:lnRef idx="0"/>
          <a:fillRef idx="0"/>
          <a:effectRef idx="0"/>
          <a:fontRef idx="minor"/>
        </p:style>
        <p:txBody>
          <a:bodyPr wrap="none" lIns="0" rIns="0" tIns="0" bIns="0" anchor="t">
            <a:noAutofit/>
          </a:bodyPr>
          <a:p>
            <a:pPr>
              <a:lnSpc>
                <a:spcPts val="2500"/>
              </a:lnSpc>
              <a:tabLst>
                <a:tab algn="l" pos="0"/>
              </a:tabLst>
            </a:pPr>
            <a:r>
              <a:rPr b="0" lang="en-US" sz="2000" strike="noStrike" u="none">
                <a:solidFill>
                  <a:srgbClr val="384653"/>
                </a:solidFill>
                <a:effectLst/>
                <a:uFillTx/>
                <a:latin typeface="Host Grotesk Medium"/>
                <a:ea typeface="Host Grotesk Medium"/>
              </a:rPr>
              <a:t>10.4 Million SMEs</a:t>
            </a:r>
            <a:endParaRPr b="0" lang="en-US" sz="2000" strike="noStrike" u="none">
              <a:solidFill>
                <a:srgbClr val="000000"/>
              </a:solidFill>
              <a:effectLst/>
              <a:uFillTx/>
              <a:latin typeface="Arial"/>
            </a:endParaRPr>
          </a:p>
        </p:txBody>
      </p:sp>
      <p:sp>
        <p:nvSpPr>
          <p:cNvPr id="92" name="Text 4"/>
          <p:cNvSpPr/>
          <p:nvPr/>
        </p:nvSpPr>
        <p:spPr>
          <a:xfrm>
            <a:off x="1373400" y="3170160"/>
            <a:ext cx="6376680" cy="30348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600" strike="noStrike" u="none">
                <a:solidFill>
                  <a:srgbClr val="384653"/>
                </a:solidFill>
                <a:effectLst/>
                <a:uFillTx/>
                <a:latin typeface="Roboto"/>
                <a:ea typeface="Roboto"/>
              </a:rPr>
              <a:t>Representing the economic backbone of Bangladesh</a:t>
            </a:r>
            <a:endParaRPr b="0" lang="en-US" sz="1600" strike="noStrike" u="none">
              <a:solidFill>
                <a:srgbClr val="000000"/>
              </a:solidFill>
              <a:effectLst/>
              <a:uFillTx/>
              <a:latin typeface="Arial"/>
            </a:endParaRPr>
          </a:p>
        </p:txBody>
      </p:sp>
      <p:sp>
        <p:nvSpPr>
          <p:cNvPr id="93" name="Shape 5"/>
          <p:cNvSpPr/>
          <p:nvPr/>
        </p:nvSpPr>
        <p:spPr>
          <a:xfrm>
            <a:off x="712080" y="3882240"/>
            <a:ext cx="456120" cy="45612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94" name="Text 6"/>
          <p:cNvSpPr/>
          <p:nvPr/>
        </p:nvSpPr>
        <p:spPr>
          <a:xfrm>
            <a:off x="1373400" y="3952080"/>
            <a:ext cx="2541960" cy="316080"/>
          </a:xfrm>
          <a:prstGeom prst="rect">
            <a:avLst/>
          </a:prstGeom>
          <a:noFill/>
          <a:ln w="0">
            <a:noFill/>
          </a:ln>
        </p:spPr>
        <p:style>
          <a:lnRef idx="0"/>
          <a:fillRef idx="0"/>
          <a:effectRef idx="0"/>
          <a:fontRef idx="minor"/>
        </p:style>
        <p:txBody>
          <a:bodyPr wrap="none" lIns="0" rIns="0" tIns="0" bIns="0" anchor="t">
            <a:noAutofit/>
          </a:bodyPr>
          <a:p>
            <a:pPr>
              <a:lnSpc>
                <a:spcPts val="2500"/>
              </a:lnSpc>
              <a:tabLst>
                <a:tab algn="l" pos="0"/>
              </a:tabLst>
            </a:pPr>
            <a:r>
              <a:rPr b="0" lang="en-US" sz="2000" strike="noStrike" u="none">
                <a:solidFill>
                  <a:srgbClr val="384653"/>
                </a:solidFill>
                <a:effectLst/>
                <a:uFillTx/>
                <a:latin typeface="Host Grotesk Medium"/>
                <a:ea typeface="Host Grotesk Medium"/>
              </a:rPr>
              <a:t>78% Underserved</a:t>
            </a:r>
            <a:endParaRPr b="0" lang="en-US" sz="2000" strike="noStrike" u="none">
              <a:solidFill>
                <a:srgbClr val="000000"/>
              </a:solidFill>
              <a:effectLst/>
              <a:uFillTx/>
              <a:latin typeface="Arial"/>
            </a:endParaRPr>
          </a:p>
        </p:txBody>
      </p:sp>
      <p:sp>
        <p:nvSpPr>
          <p:cNvPr id="95" name="Text 7"/>
          <p:cNvSpPr/>
          <p:nvPr/>
        </p:nvSpPr>
        <p:spPr>
          <a:xfrm>
            <a:off x="1373400" y="4473360"/>
            <a:ext cx="6376680" cy="30348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600" strike="noStrike" u="none">
                <a:solidFill>
                  <a:srgbClr val="384653"/>
                </a:solidFill>
                <a:effectLst/>
                <a:uFillTx/>
                <a:latin typeface="Roboto"/>
                <a:ea typeface="Roboto"/>
              </a:rPr>
              <a:t>Located in areas with inadequate logistics infrastructure</a:t>
            </a:r>
            <a:endParaRPr b="0" lang="en-US" sz="1600" strike="noStrike" u="none">
              <a:solidFill>
                <a:srgbClr val="000000"/>
              </a:solidFill>
              <a:effectLst/>
              <a:uFillTx/>
              <a:latin typeface="Arial"/>
            </a:endParaRPr>
          </a:p>
        </p:txBody>
      </p:sp>
      <p:sp>
        <p:nvSpPr>
          <p:cNvPr id="96" name="Shape 8"/>
          <p:cNvSpPr/>
          <p:nvPr/>
        </p:nvSpPr>
        <p:spPr>
          <a:xfrm>
            <a:off x="712080" y="5185440"/>
            <a:ext cx="456120" cy="45612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97" name="Text 9"/>
          <p:cNvSpPr/>
          <p:nvPr/>
        </p:nvSpPr>
        <p:spPr>
          <a:xfrm>
            <a:off x="1373400" y="5255280"/>
            <a:ext cx="3632400" cy="316080"/>
          </a:xfrm>
          <a:prstGeom prst="rect">
            <a:avLst/>
          </a:prstGeom>
          <a:noFill/>
          <a:ln w="0">
            <a:noFill/>
          </a:ln>
        </p:spPr>
        <p:style>
          <a:lnRef idx="0"/>
          <a:fillRef idx="0"/>
          <a:effectRef idx="0"/>
          <a:fontRef idx="minor"/>
        </p:style>
        <p:txBody>
          <a:bodyPr wrap="none" lIns="0" rIns="0" tIns="0" bIns="0" anchor="t">
            <a:noAutofit/>
          </a:bodyPr>
          <a:p>
            <a:pPr>
              <a:lnSpc>
                <a:spcPts val="2500"/>
              </a:lnSpc>
              <a:tabLst>
                <a:tab algn="l" pos="0"/>
              </a:tabLst>
            </a:pPr>
            <a:r>
              <a:rPr b="0" lang="en-US" sz="2000" strike="noStrike" u="none">
                <a:solidFill>
                  <a:srgbClr val="384653"/>
                </a:solidFill>
                <a:effectLst/>
                <a:uFillTx/>
                <a:latin typeface="Host Grotesk Medium"/>
                <a:ea typeface="Host Grotesk Medium"/>
              </a:rPr>
              <a:t>Explosive E-Commerce Growth</a:t>
            </a:r>
            <a:endParaRPr b="0" lang="en-US" sz="2000" strike="noStrike" u="none">
              <a:solidFill>
                <a:srgbClr val="000000"/>
              </a:solidFill>
              <a:effectLst/>
              <a:uFillTx/>
              <a:latin typeface="Arial"/>
            </a:endParaRPr>
          </a:p>
        </p:txBody>
      </p:sp>
      <p:sp>
        <p:nvSpPr>
          <p:cNvPr id="98" name="Text 10"/>
          <p:cNvSpPr/>
          <p:nvPr/>
        </p:nvSpPr>
        <p:spPr>
          <a:xfrm>
            <a:off x="1373400" y="5776920"/>
            <a:ext cx="6376680" cy="30348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600" strike="noStrike" u="none">
                <a:solidFill>
                  <a:srgbClr val="384653"/>
                </a:solidFill>
                <a:effectLst/>
                <a:uFillTx/>
                <a:latin typeface="Roboto"/>
                <a:ea typeface="Roboto"/>
              </a:rPr>
              <a:t>Rapidly expanding digital retail sector demanding reliable solutions</a:t>
            </a:r>
            <a:endParaRPr b="0" lang="en-US" sz="1600" strike="noStrike" u="none">
              <a:solidFill>
                <a:srgbClr val="000000"/>
              </a:solidFill>
              <a:effectLst/>
              <a:uFillTx/>
              <a:latin typeface="Arial"/>
            </a:endParaRPr>
          </a:p>
        </p:txBody>
      </p:sp>
      <p:sp>
        <p:nvSpPr>
          <p:cNvPr id="99" name="Shape 11"/>
          <p:cNvSpPr/>
          <p:nvPr/>
        </p:nvSpPr>
        <p:spPr>
          <a:xfrm>
            <a:off x="712080" y="6489000"/>
            <a:ext cx="456120" cy="456120"/>
          </a:xfrm>
          <a:prstGeom prst="roundRect">
            <a:avLst>
              <a:gd name="adj" fmla="val 18670"/>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00" name="Text 12"/>
          <p:cNvSpPr/>
          <p:nvPr/>
        </p:nvSpPr>
        <p:spPr>
          <a:xfrm>
            <a:off x="1373400" y="6558840"/>
            <a:ext cx="2830680" cy="316080"/>
          </a:xfrm>
          <a:prstGeom prst="rect">
            <a:avLst/>
          </a:prstGeom>
          <a:noFill/>
          <a:ln w="0">
            <a:noFill/>
          </a:ln>
        </p:spPr>
        <p:style>
          <a:lnRef idx="0"/>
          <a:fillRef idx="0"/>
          <a:effectRef idx="0"/>
          <a:fontRef idx="minor"/>
        </p:style>
        <p:txBody>
          <a:bodyPr wrap="none" lIns="0" rIns="0" tIns="0" bIns="0" anchor="t">
            <a:noAutofit/>
          </a:bodyPr>
          <a:p>
            <a:pPr>
              <a:lnSpc>
                <a:spcPts val="2500"/>
              </a:lnSpc>
              <a:tabLst>
                <a:tab algn="l" pos="0"/>
              </a:tabLst>
            </a:pPr>
            <a:r>
              <a:rPr b="0" lang="en-US" sz="2000" strike="noStrike" u="none">
                <a:solidFill>
                  <a:srgbClr val="384653"/>
                </a:solidFill>
                <a:effectLst/>
                <a:uFillTx/>
                <a:latin typeface="Host Grotesk Medium"/>
                <a:ea typeface="Host Grotesk Medium"/>
              </a:rPr>
              <a:t>Sustainability Imperative</a:t>
            </a:r>
            <a:endParaRPr b="0" lang="en-US" sz="2000" strike="noStrike" u="none">
              <a:solidFill>
                <a:srgbClr val="000000"/>
              </a:solidFill>
              <a:effectLst/>
              <a:uFillTx/>
              <a:latin typeface="Arial"/>
            </a:endParaRPr>
          </a:p>
        </p:txBody>
      </p:sp>
      <p:sp>
        <p:nvSpPr>
          <p:cNvPr id="101" name="Text 13"/>
          <p:cNvSpPr/>
          <p:nvPr/>
        </p:nvSpPr>
        <p:spPr>
          <a:xfrm>
            <a:off x="1373400" y="7080120"/>
            <a:ext cx="6376680" cy="30348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600" strike="noStrike" u="none">
                <a:solidFill>
                  <a:srgbClr val="384653"/>
                </a:solidFill>
                <a:effectLst/>
                <a:uFillTx/>
                <a:latin typeface="Roboto"/>
                <a:ea typeface="Roboto"/>
              </a:rPr>
              <a:t>Growing demand for carbon-neutral delivery aligned with climate goals</a:t>
            </a:r>
            <a:endParaRPr b="0" lang="en-US" sz="1600" strike="noStrike" u="none">
              <a:solidFill>
                <a:srgbClr val="000000"/>
              </a:solidFill>
              <a:effectLst/>
              <a:uFillTx/>
              <a:latin typeface="Arial"/>
            </a:endParaRPr>
          </a:p>
        </p:txBody>
      </p:sp>
      <p:pic>
        <p:nvPicPr>
          <p:cNvPr id="102" name="Image 0" descr="preencoded.png"/>
          <p:cNvPicPr/>
          <p:nvPr/>
        </p:nvPicPr>
        <p:blipFill>
          <a:blip r:embed="rId1"/>
          <a:stretch/>
        </p:blipFill>
        <p:spPr>
          <a:xfrm>
            <a:off x="8256240" y="1785240"/>
            <a:ext cx="5667840" cy="3877200"/>
          </a:xfrm>
          <a:prstGeom prst="rect">
            <a:avLst/>
          </a:prstGeom>
          <a:noFill/>
          <a:ln w="0">
            <a:noFill/>
          </a:ln>
        </p:spPr>
      </p:pic>
      <p:sp>
        <p:nvSpPr>
          <p:cNvPr id="103" name="Text 14"/>
          <p:cNvSpPr/>
          <p:nvPr/>
        </p:nvSpPr>
        <p:spPr>
          <a:xfrm>
            <a:off x="8256240" y="5893200"/>
            <a:ext cx="5667840" cy="24228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1" lang="en-US" sz="1250" strike="noStrike" u="none">
                <a:solidFill>
                  <a:srgbClr val="95ccda"/>
                </a:solidFill>
                <a:effectLst/>
                <a:uFillTx/>
                <a:latin typeface="Roboto"/>
                <a:ea typeface="Roboto"/>
              </a:rPr>
              <a:t>Market Size:</a:t>
            </a:r>
            <a:r>
              <a:rPr b="0" lang="en-US" sz="1250" strike="noStrike" u="none">
                <a:solidFill>
                  <a:srgbClr val="384653"/>
                </a:solidFill>
                <a:effectLst/>
                <a:uFillTx/>
                <a:latin typeface="Roboto"/>
                <a:ea typeface="Roboto"/>
              </a:rPr>
              <a:t> $10+ billion logistics opportunity</a:t>
            </a:r>
            <a:endParaRPr b="0" lang="en-US" sz="125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 0"/>
          <p:cNvSpPr/>
          <p:nvPr/>
        </p:nvSpPr>
        <p:spPr>
          <a:xfrm>
            <a:off x="793800" y="953280"/>
            <a:ext cx="9389160" cy="70704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trike="noStrike" u="none">
                <a:solidFill>
                  <a:srgbClr val="2e3c4e"/>
                </a:solidFill>
                <a:effectLst/>
                <a:uFillTx/>
                <a:latin typeface="Host Grotesk Medium"/>
                <a:ea typeface="Host Grotesk Medium"/>
              </a:rPr>
              <a:t>GreenLift AI: The Integrated Solution</a:t>
            </a:r>
            <a:endParaRPr b="0" lang="en-US" sz="4450" strike="noStrike" u="none">
              <a:solidFill>
                <a:srgbClr val="000000"/>
              </a:solidFill>
              <a:effectLst/>
              <a:uFillTx/>
              <a:latin typeface="Arial"/>
            </a:endParaRPr>
          </a:p>
        </p:txBody>
      </p:sp>
      <p:sp>
        <p:nvSpPr>
          <p:cNvPr id="105" name="Text 1"/>
          <p:cNvSpPr/>
          <p:nvPr/>
        </p:nvSpPr>
        <p:spPr>
          <a:xfrm>
            <a:off x="793800" y="2115720"/>
            <a:ext cx="13041000" cy="338400"/>
          </a:xfrm>
          <a:prstGeom prst="rect">
            <a:avLst/>
          </a:prstGeom>
          <a:noFill/>
          <a:ln w="0">
            <a:noFill/>
          </a:ln>
        </p:spPr>
        <p:style>
          <a:lnRef idx="0"/>
          <a:fillRef idx="0"/>
          <a:effectRef idx="0"/>
          <a:fontRef idx="minor"/>
        </p:style>
        <p:txBody>
          <a:bodyPr wrap="none"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A comprehensive hardware-software ecosystem designed specifically for SME logistics transformation.</a:t>
            </a:r>
            <a:endParaRPr b="0" lang="en-US" sz="1750" strike="noStrike" u="none">
              <a:solidFill>
                <a:srgbClr val="000000"/>
              </a:solidFill>
              <a:effectLst/>
              <a:uFillTx/>
              <a:latin typeface="Arial"/>
            </a:endParaRPr>
          </a:p>
        </p:txBody>
      </p:sp>
      <p:sp>
        <p:nvSpPr>
          <p:cNvPr id="106" name="Text 2"/>
          <p:cNvSpPr/>
          <p:nvPr/>
        </p:nvSpPr>
        <p:spPr>
          <a:xfrm>
            <a:off x="1797480" y="3182040"/>
            <a:ext cx="2892960" cy="352440"/>
          </a:xfrm>
          <a:prstGeom prst="rect">
            <a:avLst/>
          </a:prstGeom>
          <a:noFill/>
          <a:ln w="0">
            <a:noFill/>
          </a:ln>
        </p:spPr>
        <p:style>
          <a:lnRef idx="0"/>
          <a:fillRef idx="0"/>
          <a:effectRef idx="0"/>
          <a:fontRef idx="minor"/>
        </p:style>
        <p:txBody>
          <a:bodyPr wrap="none" lIns="0" rIns="0" tIns="0" bIns="0" anchor="t">
            <a:noAutofit/>
          </a:bodyPr>
          <a:p>
            <a:pPr algn="r">
              <a:lnSpc>
                <a:spcPts val="2750"/>
              </a:lnSpc>
              <a:tabLst>
                <a:tab algn="l" pos="0"/>
              </a:tabLst>
            </a:pPr>
            <a:r>
              <a:rPr b="0" lang="en-US" sz="2200" strike="noStrike" u="none">
                <a:solidFill>
                  <a:srgbClr val="384653"/>
                </a:solidFill>
                <a:effectLst/>
                <a:uFillTx/>
                <a:latin typeface="Host Grotesk Medium"/>
                <a:ea typeface="Host Grotesk Medium"/>
              </a:rPr>
              <a:t>Solar-Powered Drones</a:t>
            </a:r>
            <a:endParaRPr b="0" lang="en-US" sz="2200" strike="noStrike" u="none">
              <a:solidFill>
                <a:srgbClr val="000000"/>
              </a:solidFill>
              <a:effectLst/>
              <a:uFillTx/>
              <a:latin typeface="Arial"/>
            </a:endParaRPr>
          </a:p>
        </p:txBody>
      </p:sp>
      <p:sp>
        <p:nvSpPr>
          <p:cNvPr id="107" name="Text 3"/>
          <p:cNvSpPr/>
          <p:nvPr/>
        </p:nvSpPr>
        <p:spPr>
          <a:xfrm>
            <a:off x="793800" y="3672360"/>
            <a:ext cx="3897000" cy="678600"/>
          </a:xfrm>
          <a:prstGeom prst="rect">
            <a:avLst/>
          </a:prstGeom>
          <a:noFill/>
          <a:ln w="0">
            <a:noFill/>
          </a:ln>
        </p:spPr>
        <p:style>
          <a:lnRef idx="0"/>
          <a:fillRef idx="0"/>
          <a:effectRef idx="0"/>
          <a:fontRef idx="minor"/>
        </p:style>
        <p:txBody>
          <a:bodyPr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Renewable energy eliminates fuel costs and environmental impact</a:t>
            </a:r>
            <a:endParaRPr b="0" lang="en-US" sz="1750" strike="noStrike" u="none">
              <a:solidFill>
                <a:srgbClr val="000000"/>
              </a:solidFill>
              <a:effectLst/>
              <a:uFillTx/>
              <a:latin typeface="Arial"/>
            </a:endParaRPr>
          </a:p>
        </p:txBody>
      </p:sp>
      <p:pic>
        <p:nvPicPr>
          <p:cNvPr id="108" name="Image 0" descr="preencoded.png"/>
          <p:cNvPicPr/>
          <p:nvPr/>
        </p:nvPicPr>
        <p:blipFill>
          <a:blip r:embed="rId1"/>
          <a:stretch/>
        </p:blipFill>
        <p:spPr>
          <a:xfrm>
            <a:off x="5032800" y="2711160"/>
            <a:ext cx="4563000" cy="4563000"/>
          </a:xfrm>
          <a:prstGeom prst="rect">
            <a:avLst/>
          </a:prstGeom>
          <a:noFill/>
          <a:ln w="0">
            <a:noFill/>
          </a:ln>
        </p:spPr>
      </p:pic>
      <p:pic>
        <p:nvPicPr>
          <p:cNvPr id="109" name="Image 1" descr="preencoded.png"/>
          <p:cNvPicPr/>
          <p:nvPr/>
        </p:nvPicPr>
        <p:blipFill>
          <a:blip r:embed="rId2">
            <a:extLst>
              <a:ext uri="{96DAC541-7B7A-43D3-8B79-37D633B846F1}">
                <asvg:svgBlip xmlns:asvg="http://schemas.microsoft.com/office/drawing/2016/SVG/main" r:embed="rId3"/>
              </a:ext>
            </a:extLst>
          </a:blip>
          <a:stretch/>
        </p:blipFill>
        <p:spPr>
          <a:xfrm>
            <a:off x="6015600" y="3693960"/>
            <a:ext cx="337680" cy="337680"/>
          </a:xfrm>
          <a:prstGeom prst="rect">
            <a:avLst/>
          </a:prstGeom>
          <a:noFill/>
          <a:ln w="0">
            <a:noFill/>
          </a:ln>
        </p:spPr>
      </p:pic>
      <p:sp>
        <p:nvSpPr>
          <p:cNvPr id="110" name="Text 4"/>
          <p:cNvSpPr/>
          <p:nvPr/>
        </p:nvSpPr>
        <p:spPr>
          <a:xfrm>
            <a:off x="9937800" y="3182040"/>
            <a:ext cx="2833560" cy="35244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trike="noStrike" u="none">
                <a:solidFill>
                  <a:srgbClr val="384653"/>
                </a:solidFill>
                <a:effectLst/>
                <a:uFillTx/>
                <a:latin typeface="Host Grotesk Medium"/>
                <a:ea typeface="Host Grotesk Medium"/>
              </a:rPr>
              <a:t>Zero-Carbon Delivery</a:t>
            </a:r>
            <a:endParaRPr b="0" lang="en-US" sz="2200" strike="noStrike" u="none">
              <a:solidFill>
                <a:srgbClr val="000000"/>
              </a:solidFill>
              <a:effectLst/>
              <a:uFillTx/>
              <a:latin typeface="Arial"/>
            </a:endParaRPr>
          </a:p>
        </p:txBody>
      </p:sp>
      <p:sp>
        <p:nvSpPr>
          <p:cNvPr id="111" name="Text 5"/>
          <p:cNvSpPr/>
          <p:nvPr/>
        </p:nvSpPr>
        <p:spPr>
          <a:xfrm>
            <a:off x="9937800" y="3672360"/>
            <a:ext cx="3897000" cy="6786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Sustainable operations aligned with climate commitments</a:t>
            </a:r>
            <a:endParaRPr b="0" lang="en-US" sz="1750" strike="noStrike" u="none">
              <a:solidFill>
                <a:srgbClr val="000000"/>
              </a:solidFill>
              <a:effectLst/>
              <a:uFillTx/>
              <a:latin typeface="Arial"/>
            </a:endParaRPr>
          </a:p>
        </p:txBody>
      </p:sp>
      <p:pic>
        <p:nvPicPr>
          <p:cNvPr id="112" name="Image 2" descr="preencoded.png"/>
          <p:cNvPicPr/>
          <p:nvPr/>
        </p:nvPicPr>
        <p:blipFill>
          <a:blip r:embed="rId4"/>
          <a:stretch/>
        </p:blipFill>
        <p:spPr>
          <a:xfrm>
            <a:off x="5032800" y="2711160"/>
            <a:ext cx="4563000" cy="4563000"/>
          </a:xfrm>
          <a:prstGeom prst="rect">
            <a:avLst/>
          </a:prstGeom>
          <a:noFill/>
          <a:ln w="0">
            <a:noFill/>
          </a:ln>
        </p:spPr>
      </p:pic>
      <p:pic>
        <p:nvPicPr>
          <p:cNvPr id="113" name="Image 3" descr="preencoded.png"/>
          <p:cNvPicPr/>
          <p:nvPr/>
        </p:nvPicPr>
        <p:blipFill>
          <a:blip r:embed="rId5">
            <a:extLst>
              <a:ext uri="{96DAC541-7B7A-43D3-8B79-37D633B846F1}">
                <asvg:svgBlip xmlns:asvg="http://schemas.microsoft.com/office/drawing/2016/SVG/main" r:embed="rId6"/>
              </a:ext>
            </a:extLst>
          </a:blip>
          <a:stretch/>
        </p:blipFill>
        <p:spPr>
          <a:xfrm>
            <a:off x="8275320" y="3693960"/>
            <a:ext cx="337680" cy="337680"/>
          </a:xfrm>
          <a:prstGeom prst="rect">
            <a:avLst/>
          </a:prstGeom>
          <a:noFill/>
          <a:ln w="0">
            <a:noFill/>
          </a:ln>
        </p:spPr>
      </p:pic>
      <p:sp>
        <p:nvSpPr>
          <p:cNvPr id="114" name="Text 6"/>
          <p:cNvSpPr/>
          <p:nvPr/>
        </p:nvSpPr>
        <p:spPr>
          <a:xfrm>
            <a:off x="9937800" y="5634360"/>
            <a:ext cx="2833560" cy="35244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trike="noStrike" u="none">
                <a:solidFill>
                  <a:srgbClr val="384653"/>
                </a:solidFill>
                <a:effectLst/>
                <a:uFillTx/>
                <a:latin typeface="Host Grotesk Medium"/>
                <a:ea typeface="Host Grotesk Medium"/>
              </a:rPr>
              <a:t>AI Dashboard</a:t>
            </a:r>
            <a:endParaRPr b="0" lang="en-US" sz="2200" strike="noStrike" u="none">
              <a:solidFill>
                <a:srgbClr val="000000"/>
              </a:solidFill>
              <a:effectLst/>
              <a:uFillTx/>
              <a:latin typeface="Arial"/>
            </a:endParaRPr>
          </a:p>
        </p:txBody>
      </p:sp>
      <p:sp>
        <p:nvSpPr>
          <p:cNvPr id="115" name="Text 7"/>
          <p:cNvSpPr/>
          <p:nvPr/>
        </p:nvSpPr>
        <p:spPr>
          <a:xfrm>
            <a:off x="9937800" y="6125040"/>
            <a:ext cx="3897000" cy="6786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Real-time intelligence for smarter business decisions</a:t>
            </a:r>
            <a:endParaRPr b="0" lang="en-US" sz="1750" strike="noStrike" u="none">
              <a:solidFill>
                <a:srgbClr val="000000"/>
              </a:solidFill>
              <a:effectLst/>
              <a:uFillTx/>
              <a:latin typeface="Arial"/>
            </a:endParaRPr>
          </a:p>
        </p:txBody>
      </p:sp>
      <p:pic>
        <p:nvPicPr>
          <p:cNvPr id="116" name="Image 4" descr="preencoded.png"/>
          <p:cNvPicPr/>
          <p:nvPr/>
        </p:nvPicPr>
        <p:blipFill>
          <a:blip r:embed="rId7"/>
          <a:stretch/>
        </p:blipFill>
        <p:spPr>
          <a:xfrm>
            <a:off x="5032800" y="2711160"/>
            <a:ext cx="4563000" cy="4563000"/>
          </a:xfrm>
          <a:prstGeom prst="rect">
            <a:avLst/>
          </a:prstGeom>
          <a:noFill/>
          <a:ln w="0">
            <a:noFill/>
          </a:ln>
        </p:spPr>
      </p:pic>
      <p:pic>
        <p:nvPicPr>
          <p:cNvPr id="117" name="Image 5" descr="preencoded.png"/>
          <p:cNvPicPr/>
          <p:nvPr/>
        </p:nvPicPr>
        <p:blipFill>
          <a:blip r:embed="rId8">
            <a:extLst>
              <a:ext uri="{96DAC541-7B7A-43D3-8B79-37D633B846F1}">
                <asvg:svgBlip xmlns:asvg="http://schemas.microsoft.com/office/drawing/2016/SVG/main" r:embed="rId9"/>
              </a:ext>
            </a:extLst>
          </a:blip>
          <a:stretch/>
        </p:blipFill>
        <p:spPr>
          <a:xfrm>
            <a:off x="8275320" y="5953680"/>
            <a:ext cx="337680" cy="337680"/>
          </a:xfrm>
          <a:prstGeom prst="rect">
            <a:avLst/>
          </a:prstGeom>
          <a:noFill/>
          <a:ln w="0">
            <a:noFill/>
          </a:ln>
        </p:spPr>
      </p:pic>
      <p:sp>
        <p:nvSpPr>
          <p:cNvPr id="118" name="Text 8"/>
          <p:cNvSpPr/>
          <p:nvPr/>
        </p:nvSpPr>
        <p:spPr>
          <a:xfrm>
            <a:off x="1857240" y="5634360"/>
            <a:ext cx="2833560" cy="352440"/>
          </a:xfrm>
          <a:prstGeom prst="rect">
            <a:avLst/>
          </a:prstGeom>
          <a:noFill/>
          <a:ln w="0">
            <a:noFill/>
          </a:ln>
        </p:spPr>
        <p:style>
          <a:lnRef idx="0"/>
          <a:fillRef idx="0"/>
          <a:effectRef idx="0"/>
          <a:fontRef idx="minor"/>
        </p:style>
        <p:txBody>
          <a:bodyPr wrap="none" lIns="0" rIns="0" tIns="0" bIns="0" anchor="t">
            <a:noAutofit/>
          </a:bodyPr>
          <a:p>
            <a:pPr algn="r">
              <a:lnSpc>
                <a:spcPts val="2750"/>
              </a:lnSpc>
              <a:tabLst>
                <a:tab algn="l" pos="0"/>
              </a:tabLst>
            </a:pPr>
            <a:r>
              <a:rPr b="0" lang="en-US" sz="2200" strike="noStrike" u="none">
                <a:solidFill>
                  <a:srgbClr val="384653"/>
                </a:solidFill>
                <a:effectLst/>
                <a:uFillTx/>
                <a:latin typeface="Host Grotesk Medium"/>
                <a:ea typeface="Host Grotesk Medium"/>
              </a:rPr>
              <a:t>One-Time Setup</a:t>
            </a:r>
            <a:endParaRPr b="0" lang="en-US" sz="2200" strike="noStrike" u="none">
              <a:solidFill>
                <a:srgbClr val="000000"/>
              </a:solidFill>
              <a:effectLst/>
              <a:uFillTx/>
              <a:latin typeface="Arial"/>
            </a:endParaRPr>
          </a:p>
        </p:txBody>
      </p:sp>
      <p:sp>
        <p:nvSpPr>
          <p:cNvPr id="119" name="Text 9"/>
          <p:cNvSpPr/>
          <p:nvPr/>
        </p:nvSpPr>
        <p:spPr>
          <a:xfrm>
            <a:off x="793800" y="6125040"/>
            <a:ext cx="3897000" cy="678600"/>
          </a:xfrm>
          <a:prstGeom prst="rect">
            <a:avLst/>
          </a:prstGeom>
          <a:noFill/>
          <a:ln w="0">
            <a:noFill/>
          </a:ln>
        </p:spPr>
        <p:style>
          <a:lnRef idx="0"/>
          <a:fillRef idx="0"/>
          <a:effectRef idx="0"/>
          <a:fontRef idx="minor"/>
        </p:style>
        <p:txBody>
          <a:bodyPr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Minimal investment with rapid ROI for budget-conscious SMEs</a:t>
            </a:r>
            <a:endParaRPr b="0" lang="en-US" sz="1750" strike="noStrike" u="none">
              <a:solidFill>
                <a:srgbClr val="000000"/>
              </a:solidFill>
              <a:effectLst/>
              <a:uFillTx/>
              <a:latin typeface="Arial"/>
            </a:endParaRPr>
          </a:p>
        </p:txBody>
      </p:sp>
      <p:pic>
        <p:nvPicPr>
          <p:cNvPr id="120" name="Image 6" descr="preencoded.png"/>
          <p:cNvPicPr/>
          <p:nvPr/>
        </p:nvPicPr>
        <p:blipFill>
          <a:blip r:embed="rId10"/>
          <a:stretch/>
        </p:blipFill>
        <p:spPr>
          <a:xfrm>
            <a:off x="5032800" y="2711160"/>
            <a:ext cx="4563000" cy="4563000"/>
          </a:xfrm>
          <a:prstGeom prst="rect">
            <a:avLst/>
          </a:prstGeom>
          <a:noFill/>
          <a:ln w="0">
            <a:noFill/>
          </a:ln>
        </p:spPr>
      </p:pic>
      <p:pic>
        <p:nvPicPr>
          <p:cNvPr id="121" name="Image 7" descr="preencoded.png"/>
          <p:cNvPicPr/>
          <p:nvPr/>
        </p:nvPicPr>
        <p:blipFill>
          <a:blip r:embed="rId11">
            <a:extLst>
              <a:ext uri="{96DAC541-7B7A-43D3-8B79-37D633B846F1}">
                <asvg:svgBlip xmlns:asvg="http://schemas.microsoft.com/office/drawing/2016/SVG/main" r:embed="rId12"/>
              </a:ext>
            </a:extLst>
          </a:blip>
          <a:stretch/>
        </p:blipFill>
        <p:spPr>
          <a:xfrm>
            <a:off x="6015600" y="5953680"/>
            <a:ext cx="337680" cy="337680"/>
          </a:xfrm>
          <a:prstGeom prst="rect">
            <a:avLst/>
          </a:prstGeom>
          <a:noFill/>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ext 0"/>
          <p:cNvSpPr/>
          <p:nvPr/>
        </p:nvSpPr>
        <p:spPr>
          <a:xfrm>
            <a:off x="599400" y="470880"/>
            <a:ext cx="7802640" cy="533520"/>
          </a:xfrm>
          <a:prstGeom prst="rect">
            <a:avLst/>
          </a:prstGeom>
          <a:noFill/>
          <a:ln w="0">
            <a:noFill/>
          </a:ln>
        </p:spPr>
        <p:style>
          <a:lnRef idx="0"/>
          <a:fillRef idx="0"/>
          <a:effectRef idx="0"/>
          <a:fontRef idx="minor"/>
        </p:style>
        <p:txBody>
          <a:bodyPr wrap="none" lIns="0" rIns="0" tIns="0" bIns="0" anchor="t">
            <a:noAutofit/>
          </a:bodyPr>
          <a:p>
            <a:pPr>
              <a:lnSpc>
                <a:spcPts val="4201"/>
              </a:lnSpc>
              <a:tabLst>
                <a:tab algn="l" pos="0"/>
              </a:tabLst>
            </a:pPr>
            <a:r>
              <a:rPr b="0" lang="en-US" sz="3350" strike="noStrike" u="none">
                <a:solidFill>
                  <a:srgbClr val="2e3c4e"/>
                </a:solidFill>
                <a:effectLst/>
                <a:uFillTx/>
                <a:latin typeface="Host Grotesk Medium"/>
                <a:ea typeface="Host Grotesk Medium"/>
              </a:rPr>
              <a:t>AI Integration &amp; Competitive Advantage</a:t>
            </a:r>
            <a:endParaRPr b="0" lang="en-US" sz="3350" strike="noStrike" u="none">
              <a:solidFill>
                <a:srgbClr val="000000"/>
              </a:solidFill>
              <a:effectLst/>
              <a:uFillTx/>
              <a:latin typeface="Arial"/>
            </a:endParaRPr>
          </a:p>
        </p:txBody>
      </p:sp>
      <p:sp>
        <p:nvSpPr>
          <p:cNvPr id="123" name="Text 1"/>
          <p:cNvSpPr/>
          <p:nvPr/>
        </p:nvSpPr>
        <p:spPr>
          <a:xfrm>
            <a:off x="599400" y="1348920"/>
            <a:ext cx="1342980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Machine learning powers intelligent decision-making across the entire delivery ecosystem, transforming data into actionable insights.</a:t>
            </a:r>
            <a:endParaRPr b="0" lang="en-US" sz="1300" strike="noStrike" u="none">
              <a:solidFill>
                <a:srgbClr val="000000"/>
              </a:solidFill>
              <a:effectLst/>
              <a:uFillTx/>
              <a:latin typeface="Arial"/>
            </a:endParaRPr>
          </a:p>
        </p:txBody>
      </p:sp>
      <p:sp>
        <p:nvSpPr>
          <p:cNvPr id="124" name="Shape 2"/>
          <p:cNvSpPr/>
          <p:nvPr/>
        </p:nvSpPr>
        <p:spPr>
          <a:xfrm>
            <a:off x="3285720" y="1798560"/>
            <a:ext cx="1341360" cy="968040"/>
          </a:xfrm>
          <a:prstGeom prst="roundRect">
            <a:avLst>
              <a:gd name="adj" fmla="val 7419"/>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25" name="Text 3"/>
          <p:cNvSpPr/>
          <p:nvPr/>
        </p:nvSpPr>
        <p:spPr>
          <a:xfrm>
            <a:off x="3836880" y="2132640"/>
            <a:ext cx="239040" cy="299160"/>
          </a:xfrm>
          <a:prstGeom prst="rect">
            <a:avLst/>
          </a:prstGeom>
          <a:noFill/>
          <a:ln w="0">
            <a:noFill/>
          </a:ln>
        </p:spPr>
        <p:style>
          <a:lnRef idx="0"/>
          <a:fillRef idx="0"/>
          <a:effectRef idx="0"/>
          <a:fontRef idx="minor"/>
        </p:style>
        <p:txBody>
          <a:bodyPr wrap="none" lIns="0" rIns="0" tIns="0" bIns="0" anchor="t">
            <a:noAutofit/>
          </a:bodyPr>
          <a:p>
            <a:pPr algn="ctr">
              <a:lnSpc>
                <a:spcPts val="2801"/>
              </a:lnSpc>
              <a:tabLst>
                <a:tab algn="l" pos="0"/>
              </a:tabLst>
            </a:pPr>
            <a:r>
              <a:rPr b="0" lang="en-US" sz="1850" strike="noStrike" u="none">
                <a:solidFill>
                  <a:srgbClr val="384653"/>
                </a:solidFill>
                <a:effectLst/>
                <a:uFillTx/>
                <a:latin typeface="Host Grotesk Medium"/>
                <a:ea typeface="Host Grotesk Medium"/>
              </a:rPr>
              <a:t>1</a:t>
            </a:r>
            <a:endParaRPr b="0" lang="en-US" sz="1850" strike="noStrike" u="none">
              <a:solidFill>
                <a:srgbClr val="000000"/>
              </a:solidFill>
              <a:effectLst/>
              <a:uFillTx/>
              <a:latin typeface="Arial"/>
            </a:endParaRPr>
          </a:p>
        </p:txBody>
      </p:sp>
      <p:sp>
        <p:nvSpPr>
          <p:cNvPr id="126" name="Text 4"/>
          <p:cNvSpPr/>
          <p:nvPr/>
        </p:nvSpPr>
        <p:spPr>
          <a:xfrm>
            <a:off x="4800240" y="1969560"/>
            <a:ext cx="2139480" cy="265680"/>
          </a:xfrm>
          <a:prstGeom prst="rect">
            <a:avLst/>
          </a:prstGeom>
          <a:noFill/>
          <a:ln w="0">
            <a:noFill/>
          </a:ln>
        </p:spPr>
        <p:style>
          <a:lnRef idx="0"/>
          <a:fillRef idx="0"/>
          <a:effectRef idx="0"/>
          <a:fontRef idx="minor"/>
        </p:style>
        <p:txBody>
          <a:bodyPr wrap="none" lIns="0" rIns="0" tIns="0" bIns="0" anchor="t">
            <a:noAutofit/>
          </a:bodyPr>
          <a:p>
            <a:pPr>
              <a:lnSpc>
                <a:spcPts val="2100"/>
              </a:lnSpc>
              <a:tabLst>
                <a:tab algn="l" pos="0"/>
              </a:tabLst>
            </a:pPr>
            <a:r>
              <a:rPr b="0" lang="en-US" sz="1650" strike="noStrike" u="none">
                <a:solidFill>
                  <a:srgbClr val="384653"/>
                </a:solidFill>
                <a:effectLst/>
                <a:uFillTx/>
                <a:latin typeface="Host Grotesk Medium"/>
                <a:ea typeface="Host Grotesk Medium"/>
              </a:rPr>
              <a:t>Demand Forecasting</a:t>
            </a:r>
            <a:endParaRPr b="0" lang="en-US" sz="1650" strike="noStrike" u="none">
              <a:solidFill>
                <a:srgbClr val="000000"/>
              </a:solidFill>
              <a:effectLst/>
              <a:uFillTx/>
              <a:latin typeface="Arial"/>
            </a:endParaRPr>
          </a:p>
        </p:txBody>
      </p:sp>
      <p:sp>
        <p:nvSpPr>
          <p:cNvPr id="127" name="Text 5"/>
          <p:cNvSpPr/>
          <p:nvPr/>
        </p:nvSpPr>
        <p:spPr>
          <a:xfrm>
            <a:off x="4800240" y="2340000"/>
            <a:ext cx="668340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Predictive analytics anticipate customer needs and optimize inventory levels proactively.</a:t>
            </a:r>
            <a:endParaRPr b="0" lang="en-US" sz="1300" strike="noStrike" u="none">
              <a:solidFill>
                <a:srgbClr val="000000"/>
              </a:solidFill>
              <a:effectLst/>
              <a:uFillTx/>
              <a:latin typeface="Arial"/>
            </a:endParaRPr>
          </a:p>
        </p:txBody>
      </p:sp>
      <p:sp>
        <p:nvSpPr>
          <p:cNvPr id="128" name="Shape 6"/>
          <p:cNvSpPr/>
          <p:nvPr/>
        </p:nvSpPr>
        <p:spPr>
          <a:xfrm>
            <a:off x="2028240" y="2758680"/>
            <a:ext cx="11915280" cy="9720"/>
          </a:xfrm>
          <a:prstGeom prst="roundRect">
            <a:avLst>
              <a:gd name="adj" fmla="val 629476"/>
            </a:avLst>
          </a:prstGeom>
          <a:solidFill>
            <a:srgbClr val="bfd3d8"/>
          </a:solidFill>
          <a:ln w="0">
            <a:noFill/>
          </a:ln>
        </p:spPr>
        <p:style>
          <a:lnRef idx="0"/>
          <a:fillRef idx="0"/>
          <a:effectRef idx="0"/>
          <a:fontRef idx="minor"/>
        </p:style>
        <p:txBody>
          <a:bodyPr lIns="90000" rIns="90000" tIns="-36720" bIns="-36720" anchor="t">
            <a:noAutofit/>
          </a:bodyPr>
          <a:p>
            <a:pPr>
              <a:lnSpc>
                <a:spcPct val="100000"/>
              </a:lnSpc>
            </a:pPr>
            <a:endParaRPr b="0" lang="en-US" sz="1800" strike="noStrike" u="none">
              <a:solidFill>
                <a:srgbClr val="000000"/>
              </a:solidFill>
              <a:effectLst/>
              <a:uFillTx/>
              <a:latin typeface="Arial"/>
            </a:endParaRPr>
          </a:p>
        </p:txBody>
      </p:sp>
      <p:sp>
        <p:nvSpPr>
          <p:cNvPr id="129" name="Shape 7"/>
          <p:cNvSpPr/>
          <p:nvPr/>
        </p:nvSpPr>
        <p:spPr>
          <a:xfrm>
            <a:off x="2613960" y="2853720"/>
            <a:ext cx="2684520" cy="968040"/>
          </a:xfrm>
          <a:prstGeom prst="roundRect">
            <a:avLst>
              <a:gd name="adj" fmla="val 7419"/>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30" name="Text 8"/>
          <p:cNvSpPr/>
          <p:nvPr/>
        </p:nvSpPr>
        <p:spPr>
          <a:xfrm>
            <a:off x="3836880" y="3188160"/>
            <a:ext cx="239040" cy="299160"/>
          </a:xfrm>
          <a:prstGeom prst="rect">
            <a:avLst/>
          </a:prstGeom>
          <a:noFill/>
          <a:ln w="0">
            <a:noFill/>
          </a:ln>
        </p:spPr>
        <p:style>
          <a:lnRef idx="0"/>
          <a:fillRef idx="0"/>
          <a:effectRef idx="0"/>
          <a:fontRef idx="minor"/>
        </p:style>
        <p:txBody>
          <a:bodyPr wrap="none" lIns="0" rIns="0" tIns="0" bIns="0" anchor="t">
            <a:noAutofit/>
          </a:bodyPr>
          <a:p>
            <a:pPr algn="ctr">
              <a:lnSpc>
                <a:spcPts val="2801"/>
              </a:lnSpc>
              <a:tabLst>
                <a:tab algn="l" pos="0"/>
              </a:tabLst>
            </a:pPr>
            <a:r>
              <a:rPr b="0" lang="en-US" sz="1850" strike="noStrike" u="none">
                <a:solidFill>
                  <a:srgbClr val="384653"/>
                </a:solidFill>
                <a:effectLst/>
                <a:uFillTx/>
                <a:latin typeface="Host Grotesk Medium"/>
                <a:ea typeface="Host Grotesk Medium"/>
              </a:rPr>
              <a:t>2</a:t>
            </a:r>
            <a:endParaRPr b="0" lang="en-US" sz="1850" strike="noStrike" u="none">
              <a:solidFill>
                <a:srgbClr val="000000"/>
              </a:solidFill>
              <a:effectLst/>
              <a:uFillTx/>
              <a:latin typeface="Arial"/>
            </a:endParaRPr>
          </a:p>
        </p:txBody>
      </p:sp>
      <p:sp>
        <p:nvSpPr>
          <p:cNvPr id="131" name="Text 9"/>
          <p:cNvSpPr/>
          <p:nvPr/>
        </p:nvSpPr>
        <p:spPr>
          <a:xfrm>
            <a:off x="5471640" y="3025080"/>
            <a:ext cx="2139480" cy="265680"/>
          </a:xfrm>
          <a:prstGeom prst="rect">
            <a:avLst/>
          </a:prstGeom>
          <a:noFill/>
          <a:ln w="0">
            <a:noFill/>
          </a:ln>
        </p:spPr>
        <p:style>
          <a:lnRef idx="0"/>
          <a:fillRef idx="0"/>
          <a:effectRef idx="0"/>
          <a:fontRef idx="minor"/>
        </p:style>
        <p:txBody>
          <a:bodyPr wrap="none" lIns="0" rIns="0" tIns="0" bIns="0" anchor="t">
            <a:noAutofit/>
          </a:bodyPr>
          <a:p>
            <a:pPr>
              <a:lnSpc>
                <a:spcPts val="2100"/>
              </a:lnSpc>
              <a:tabLst>
                <a:tab algn="l" pos="0"/>
              </a:tabLst>
            </a:pPr>
            <a:r>
              <a:rPr b="0" lang="en-US" sz="1650" strike="noStrike" u="none">
                <a:solidFill>
                  <a:srgbClr val="384653"/>
                </a:solidFill>
                <a:effectLst/>
                <a:uFillTx/>
                <a:latin typeface="Host Grotesk Medium"/>
                <a:ea typeface="Host Grotesk Medium"/>
              </a:rPr>
              <a:t>Route Optimization</a:t>
            </a:r>
            <a:endParaRPr b="0" lang="en-US" sz="1650" strike="noStrike" u="none">
              <a:solidFill>
                <a:srgbClr val="000000"/>
              </a:solidFill>
              <a:effectLst/>
              <a:uFillTx/>
              <a:latin typeface="Arial"/>
            </a:endParaRPr>
          </a:p>
        </p:txBody>
      </p:sp>
      <p:sp>
        <p:nvSpPr>
          <p:cNvPr id="132" name="Text 10"/>
          <p:cNvSpPr/>
          <p:nvPr/>
        </p:nvSpPr>
        <p:spPr>
          <a:xfrm>
            <a:off x="5471640" y="3395520"/>
            <a:ext cx="6834240" cy="255240"/>
          </a:xfrm>
          <a:prstGeom prst="rect">
            <a:avLst/>
          </a:prstGeom>
          <a:noFill/>
          <a:ln w="0">
            <a:noFill/>
          </a:ln>
        </p:spPr>
        <p:style>
          <a:lnRef idx="0"/>
          <a:fillRef idx="0"/>
          <a:effectRef idx="0"/>
          <a:fontRef idx="minor"/>
        </p:style>
        <p:txBody>
          <a:bodyPr wrap="none"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AI calculates fastest, most efficient delivery paths reducing time and energy consumption.</a:t>
            </a:r>
            <a:endParaRPr b="0" lang="en-US" sz="1300" strike="noStrike" u="none">
              <a:solidFill>
                <a:srgbClr val="000000"/>
              </a:solidFill>
              <a:effectLst/>
              <a:uFillTx/>
              <a:latin typeface="Arial"/>
            </a:endParaRPr>
          </a:p>
        </p:txBody>
      </p:sp>
      <p:sp>
        <p:nvSpPr>
          <p:cNvPr id="133" name="Shape 11"/>
          <p:cNvSpPr/>
          <p:nvPr/>
        </p:nvSpPr>
        <p:spPr>
          <a:xfrm>
            <a:off x="3371400" y="3814200"/>
            <a:ext cx="10572120" cy="9720"/>
          </a:xfrm>
          <a:prstGeom prst="roundRect">
            <a:avLst>
              <a:gd name="adj" fmla="val 629476"/>
            </a:avLst>
          </a:prstGeom>
          <a:solidFill>
            <a:srgbClr val="bfd3d8"/>
          </a:solidFill>
          <a:ln w="0">
            <a:noFill/>
          </a:ln>
        </p:spPr>
        <p:style>
          <a:lnRef idx="0"/>
          <a:fillRef idx="0"/>
          <a:effectRef idx="0"/>
          <a:fontRef idx="minor"/>
        </p:style>
        <p:txBody>
          <a:bodyPr lIns="90000" rIns="90000" tIns="-36720" bIns="-36720" anchor="t">
            <a:noAutofit/>
          </a:bodyPr>
          <a:p>
            <a:pPr>
              <a:lnSpc>
                <a:spcPct val="100000"/>
              </a:lnSpc>
            </a:pPr>
            <a:endParaRPr b="0" lang="en-US" sz="1800" strike="noStrike" u="none">
              <a:solidFill>
                <a:srgbClr val="000000"/>
              </a:solidFill>
              <a:effectLst/>
              <a:uFillTx/>
              <a:latin typeface="Arial"/>
            </a:endParaRPr>
          </a:p>
        </p:txBody>
      </p:sp>
      <p:sp>
        <p:nvSpPr>
          <p:cNvPr id="134" name="Shape 12"/>
          <p:cNvSpPr/>
          <p:nvPr/>
        </p:nvSpPr>
        <p:spPr>
          <a:xfrm>
            <a:off x="1942560" y="3909240"/>
            <a:ext cx="4027680" cy="1225080"/>
          </a:xfrm>
          <a:prstGeom prst="roundRect">
            <a:avLst>
              <a:gd name="adj" fmla="val 5865"/>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35" name="Text 13"/>
          <p:cNvSpPr/>
          <p:nvPr/>
        </p:nvSpPr>
        <p:spPr>
          <a:xfrm>
            <a:off x="3836880" y="4371840"/>
            <a:ext cx="239040" cy="299160"/>
          </a:xfrm>
          <a:prstGeom prst="rect">
            <a:avLst/>
          </a:prstGeom>
          <a:noFill/>
          <a:ln w="0">
            <a:noFill/>
          </a:ln>
        </p:spPr>
        <p:style>
          <a:lnRef idx="0"/>
          <a:fillRef idx="0"/>
          <a:effectRef idx="0"/>
          <a:fontRef idx="minor"/>
        </p:style>
        <p:txBody>
          <a:bodyPr wrap="none" lIns="0" rIns="0" tIns="0" bIns="0" anchor="t">
            <a:noAutofit/>
          </a:bodyPr>
          <a:p>
            <a:pPr algn="ctr">
              <a:lnSpc>
                <a:spcPts val="2801"/>
              </a:lnSpc>
              <a:tabLst>
                <a:tab algn="l" pos="0"/>
              </a:tabLst>
            </a:pPr>
            <a:r>
              <a:rPr b="0" lang="en-US" sz="1850" strike="noStrike" u="none">
                <a:solidFill>
                  <a:srgbClr val="384653"/>
                </a:solidFill>
                <a:effectLst/>
                <a:uFillTx/>
                <a:latin typeface="Host Grotesk Medium"/>
                <a:ea typeface="Host Grotesk Medium"/>
              </a:rPr>
              <a:t>3</a:t>
            </a:r>
            <a:endParaRPr b="0" lang="en-US" sz="1850" strike="noStrike" u="none">
              <a:solidFill>
                <a:srgbClr val="000000"/>
              </a:solidFill>
              <a:effectLst/>
              <a:uFillTx/>
              <a:latin typeface="Arial"/>
            </a:endParaRPr>
          </a:p>
        </p:txBody>
      </p:sp>
      <p:sp>
        <p:nvSpPr>
          <p:cNvPr id="136" name="Text 14"/>
          <p:cNvSpPr/>
          <p:nvPr/>
        </p:nvSpPr>
        <p:spPr>
          <a:xfrm>
            <a:off x="6143400" y="4080240"/>
            <a:ext cx="2370240" cy="265680"/>
          </a:xfrm>
          <a:prstGeom prst="rect">
            <a:avLst/>
          </a:prstGeom>
          <a:noFill/>
          <a:ln w="0">
            <a:noFill/>
          </a:ln>
        </p:spPr>
        <p:style>
          <a:lnRef idx="0"/>
          <a:fillRef idx="0"/>
          <a:effectRef idx="0"/>
          <a:fontRef idx="minor"/>
        </p:style>
        <p:txBody>
          <a:bodyPr wrap="none" lIns="0" rIns="0" tIns="0" bIns="0" anchor="t">
            <a:noAutofit/>
          </a:bodyPr>
          <a:p>
            <a:pPr>
              <a:lnSpc>
                <a:spcPts val="2100"/>
              </a:lnSpc>
              <a:tabLst>
                <a:tab algn="l" pos="0"/>
              </a:tabLst>
            </a:pPr>
            <a:r>
              <a:rPr b="0" lang="en-US" sz="1650" strike="noStrike" u="none">
                <a:solidFill>
                  <a:srgbClr val="384653"/>
                </a:solidFill>
                <a:effectLst/>
                <a:uFillTx/>
                <a:latin typeface="Host Grotesk Medium"/>
                <a:ea typeface="Host Grotesk Medium"/>
              </a:rPr>
              <a:t>Autonomous Operations</a:t>
            </a:r>
            <a:endParaRPr b="0" lang="en-US" sz="1650" strike="noStrike" u="none">
              <a:solidFill>
                <a:srgbClr val="000000"/>
              </a:solidFill>
              <a:effectLst/>
              <a:uFillTx/>
              <a:latin typeface="Arial"/>
            </a:endParaRPr>
          </a:p>
        </p:txBody>
      </p:sp>
      <p:sp>
        <p:nvSpPr>
          <p:cNvPr id="137" name="Text 15"/>
          <p:cNvSpPr/>
          <p:nvPr/>
        </p:nvSpPr>
        <p:spPr>
          <a:xfrm>
            <a:off x="6143400" y="4450680"/>
            <a:ext cx="7714800" cy="511920"/>
          </a:xfrm>
          <a:prstGeom prst="rect">
            <a:avLst/>
          </a:prstGeom>
          <a:noFill/>
          <a:ln w="0">
            <a:noFill/>
          </a:ln>
        </p:spPr>
        <p:style>
          <a:lnRef idx="0"/>
          <a:fillRef idx="0"/>
          <a:effectRef idx="0"/>
          <a:fontRef idx="minor"/>
        </p:style>
        <p:txBody>
          <a:bodyPr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Automated decision-making reduces manual oversight while maintaining safety and compliance standards.</a:t>
            </a:r>
            <a:endParaRPr b="0" lang="en-US" sz="1300" strike="noStrike" u="none">
              <a:solidFill>
                <a:srgbClr val="000000"/>
              </a:solidFill>
              <a:effectLst/>
              <a:uFillTx/>
              <a:latin typeface="Arial"/>
            </a:endParaRPr>
          </a:p>
        </p:txBody>
      </p:sp>
      <p:sp>
        <p:nvSpPr>
          <p:cNvPr id="138" name="Shape 16"/>
          <p:cNvSpPr/>
          <p:nvPr/>
        </p:nvSpPr>
        <p:spPr>
          <a:xfrm>
            <a:off x="4714560" y="4996800"/>
            <a:ext cx="9228960" cy="9720"/>
          </a:xfrm>
          <a:prstGeom prst="roundRect">
            <a:avLst>
              <a:gd name="adj" fmla="val 629476"/>
            </a:avLst>
          </a:prstGeom>
          <a:solidFill>
            <a:srgbClr val="bfd3d8"/>
          </a:solidFill>
          <a:ln w="0">
            <a:noFill/>
          </a:ln>
        </p:spPr>
        <p:style>
          <a:lnRef idx="0"/>
          <a:fillRef idx="0"/>
          <a:effectRef idx="0"/>
          <a:fontRef idx="minor"/>
        </p:style>
        <p:txBody>
          <a:bodyPr lIns="90000" rIns="90000" tIns="-36720" bIns="-36720" anchor="t">
            <a:noAutofit/>
          </a:bodyPr>
          <a:p>
            <a:pPr>
              <a:lnSpc>
                <a:spcPct val="100000"/>
              </a:lnSpc>
            </a:pPr>
            <a:endParaRPr b="0" lang="en-US" sz="1800" strike="noStrike" u="none">
              <a:solidFill>
                <a:srgbClr val="000000"/>
              </a:solidFill>
              <a:effectLst/>
              <a:uFillTx/>
              <a:latin typeface="Arial"/>
            </a:endParaRPr>
          </a:p>
        </p:txBody>
      </p:sp>
      <p:sp>
        <p:nvSpPr>
          <p:cNvPr id="139" name="Shape 17"/>
          <p:cNvSpPr/>
          <p:nvPr/>
        </p:nvSpPr>
        <p:spPr>
          <a:xfrm>
            <a:off x="1271160" y="5092200"/>
            <a:ext cx="5370840" cy="1225080"/>
          </a:xfrm>
          <a:prstGeom prst="roundRect">
            <a:avLst>
              <a:gd name="adj" fmla="val 5865"/>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40" name="Text 18"/>
          <p:cNvSpPr/>
          <p:nvPr/>
        </p:nvSpPr>
        <p:spPr>
          <a:xfrm>
            <a:off x="3836880" y="5684400"/>
            <a:ext cx="239040" cy="299160"/>
          </a:xfrm>
          <a:prstGeom prst="rect">
            <a:avLst/>
          </a:prstGeom>
          <a:noFill/>
          <a:ln w="0">
            <a:noFill/>
          </a:ln>
        </p:spPr>
        <p:style>
          <a:lnRef idx="0"/>
          <a:fillRef idx="0"/>
          <a:effectRef idx="0"/>
          <a:fontRef idx="minor"/>
        </p:style>
        <p:txBody>
          <a:bodyPr wrap="none" lIns="0" rIns="0" tIns="0" bIns="0" anchor="t">
            <a:noAutofit/>
          </a:bodyPr>
          <a:p>
            <a:pPr algn="ctr">
              <a:lnSpc>
                <a:spcPts val="2801"/>
              </a:lnSpc>
              <a:tabLst>
                <a:tab algn="l" pos="0"/>
              </a:tabLst>
            </a:pPr>
            <a:r>
              <a:rPr b="0" lang="en-US" sz="1850" strike="noStrike" u="none">
                <a:solidFill>
                  <a:srgbClr val="384653"/>
                </a:solidFill>
                <a:effectLst/>
                <a:uFillTx/>
                <a:latin typeface="Host Grotesk Medium"/>
                <a:ea typeface="Host Grotesk Medium"/>
              </a:rPr>
              <a:t>4</a:t>
            </a:r>
            <a:endParaRPr b="0" lang="en-US" sz="1850" strike="noStrike" u="none">
              <a:solidFill>
                <a:srgbClr val="000000"/>
              </a:solidFill>
              <a:effectLst/>
              <a:uFillTx/>
              <a:latin typeface="Arial"/>
            </a:endParaRPr>
          </a:p>
        </p:txBody>
      </p:sp>
      <p:sp>
        <p:nvSpPr>
          <p:cNvPr id="141" name="Text 19"/>
          <p:cNvSpPr/>
          <p:nvPr/>
        </p:nvSpPr>
        <p:spPr>
          <a:xfrm>
            <a:off x="6814800" y="5392800"/>
            <a:ext cx="2139480" cy="265680"/>
          </a:xfrm>
          <a:prstGeom prst="rect">
            <a:avLst/>
          </a:prstGeom>
          <a:noFill/>
          <a:ln w="0">
            <a:noFill/>
          </a:ln>
        </p:spPr>
        <p:style>
          <a:lnRef idx="0"/>
          <a:fillRef idx="0"/>
          <a:effectRef idx="0"/>
          <a:fontRef idx="minor"/>
        </p:style>
        <p:txBody>
          <a:bodyPr wrap="none" lIns="0" rIns="0" tIns="0" bIns="0" anchor="t">
            <a:noAutofit/>
          </a:bodyPr>
          <a:p>
            <a:pPr>
              <a:lnSpc>
                <a:spcPts val="2100"/>
              </a:lnSpc>
              <a:tabLst>
                <a:tab algn="l" pos="0"/>
              </a:tabLst>
            </a:pPr>
            <a:r>
              <a:rPr b="0" lang="en-US" sz="1650" strike="noStrike" u="none">
                <a:solidFill>
                  <a:srgbClr val="384653"/>
                </a:solidFill>
                <a:effectLst/>
                <a:uFillTx/>
                <a:latin typeface="Host Grotesk Medium"/>
                <a:ea typeface="Host Grotesk Medium"/>
              </a:rPr>
              <a:t>Smart Inventory</a:t>
            </a:r>
            <a:endParaRPr b="0" lang="en-US" sz="1650" strike="noStrike" u="none">
              <a:solidFill>
                <a:srgbClr val="000000"/>
              </a:solidFill>
              <a:effectLst/>
              <a:uFillTx/>
              <a:latin typeface="Arial"/>
            </a:endParaRPr>
          </a:p>
        </p:txBody>
      </p:sp>
      <p:sp>
        <p:nvSpPr>
          <p:cNvPr id="142" name="Text 20"/>
          <p:cNvSpPr/>
          <p:nvPr/>
        </p:nvSpPr>
        <p:spPr>
          <a:xfrm>
            <a:off x="6814800" y="5763240"/>
            <a:ext cx="7043040" cy="511920"/>
          </a:xfrm>
          <a:prstGeom prst="rect">
            <a:avLst/>
          </a:prstGeom>
          <a:noFill/>
          <a:ln w="0">
            <a:noFill/>
          </a:ln>
        </p:spPr>
        <p:style>
          <a:lnRef idx="0"/>
          <a:fillRef idx="0"/>
          <a:effectRef idx="0"/>
          <a:fontRef idx="minor"/>
        </p:style>
        <p:txBody>
          <a:bodyPr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Real-time inventory synchronization prevents stockouts and reduces wasteful overstock scenarios.</a:t>
            </a:r>
            <a:endParaRPr b="0" lang="en-US" sz="1300" strike="noStrike" u="none">
              <a:solidFill>
                <a:srgbClr val="000000"/>
              </a:solidFill>
              <a:effectLst/>
              <a:uFillTx/>
              <a:latin typeface="Arial"/>
            </a:endParaRPr>
          </a:p>
        </p:txBody>
      </p:sp>
      <p:sp>
        <p:nvSpPr>
          <p:cNvPr id="143" name="Shape 21"/>
          <p:cNvSpPr/>
          <p:nvPr/>
        </p:nvSpPr>
        <p:spPr>
          <a:xfrm>
            <a:off x="6057720" y="6180840"/>
            <a:ext cx="7885800" cy="9720"/>
          </a:xfrm>
          <a:prstGeom prst="roundRect">
            <a:avLst>
              <a:gd name="adj" fmla="val 629476"/>
            </a:avLst>
          </a:prstGeom>
          <a:solidFill>
            <a:srgbClr val="bfd3d8"/>
          </a:solidFill>
          <a:ln w="0">
            <a:noFill/>
          </a:ln>
        </p:spPr>
        <p:style>
          <a:lnRef idx="0"/>
          <a:fillRef idx="0"/>
          <a:effectRef idx="0"/>
          <a:fontRef idx="minor"/>
        </p:style>
        <p:txBody>
          <a:bodyPr lIns="90000" rIns="90000" tIns="-36720" bIns="-36720" anchor="t">
            <a:noAutofit/>
          </a:bodyPr>
          <a:p>
            <a:pPr>
              <a:lnSpc>
                <a:spcPct val="100000"/>
              </a:lnSpc>
            </a:pPr>
            <a:endParaRPr b="0" lang="en-US" sz="1800" strike="noStrike" u="none">
              <a:solidFill>
                <a:srgbClr val="000000"/>
              </a:solidFill>
              <a:effectLst/>
              <a:uFillTx/>
              <a:latin typeface="Arial"/>
            </a:endParaRPr>
          </a:p>
        </p:txBody>
      </p:sp>
      <p:sp>
        <p:nvSpPr>
          <p:cNvPr id="144" name="Shape 22"/>
          <p:cNvSpPr/>
          <p:nvPr/>
        </p:nvSpPr>
        <p:spPr>
          <a:xfrm>
            <a:off x="599400" y="6275880"/>
            <a:ext cx="6714000" cy="1225080"/>
          </a:xfrm>
          <a:prstGeom prst="roundRect">
            <a:avLst>
              <a:gd name="adj" fmla="val 5865"/>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45" name="Text 23"/>
          <p:cNvSpPr/>
          <p:nvPr/>
        </p:nvSpPr>
        <p:spPr>
          <a:xfrm>
            <a:off x="3836880" y="6996600"/>
            <a:ext cx="239040" cy="299160"/>
          </a:xfrm>
          <a:prstGeom prst="rect">
            <a:avLst/>
          </a:prstGeom>
          <a:noFill/>
          <a:ln w="0">
            <a:noFill/>
          </a:ln>
        </p:spPr>
        <p:style>
          <a:lnRef idx="0"/>
          <a:fillRef idx="0"/>
          <a:effectRef idx="0"/>
          <a:fontRef idx="minor"/>
        </p:style>
        <p:txBody>
          <a:bodyPr wrap="none" lIns="0" rIns="0" tIns="0" bIns="0" anchor="t">
            <a:noAutofit/>
          </a:bodyPr>
          <a:p>
            <a:pPr algn="ctr">
              <a:lnSpc>
                <a:spcPts val="2801"/>
              </a:lnSpc>
              <a:tabLst>
                <a:tab algn="l" pos="0"/>
              </a:tabLst>
            </a:pPr>
            <a:r>
              <a:rPr b="0" lang="en-US" sz="1850" strike="noStrike" u="none">
                <a:solidFill>
                  <a:srgbClr val="384653"/>
                </a:solidFill>
                <a:effectLst/>
                <a:uFillTx/>
                <a:latin typeface="Host Grotesk Medium"/>
                <a:ea typeface="Host Grotesk Medium"/>
              </a:rPr>
              <a:t>5</a:t>
            </a:r>
            <a:endParaRPr b="0" lang="en-US" sz="1850" strike="noStrike" u="none">
              <a:solidFill>
                <a:srgbClr val="000000"/>
              </a:solidFill>
              <a:effectLst/>
              <a:uFillTx/>
              <a:latin typeface="Arial"/>
            </a:endParaRPr>
          </a:p>
        </p:txBody>
      </p:sp>
      <p:sp>
        <p:nvSpPr>
          <p:cNvPr id="146" name="Text 24"/>
          <p:cNvSpPr/>
          <p:nvPr/>
        </p:nvSpPr>
        <p:spPr>
          <a:xfrm>
            <a:off x="7486560" y="6705000"/>
            <a:ext cx="2468160" cy="265680"/>
          </a:xfrm>
          <a:prstGeom prst="rect">
            <a:avLst/>
          </a:prstGeom>
          <a:noFill/>
          <a:ln w="0">
            <a:noFill/>
          </a:ln>
        </p:spPr>
        <p:style>
          <a:lnRef idx="0"/>
          <a:fillRef idx="0"/>
          <a:effectRef idx="0"/>
          <a:fontRef idx="minor"/>
        </p:style>
        <p:txBody>
          <a:bodyPr wrap="none" lIns="0" rIns="0" tIns="0" bIns="0" anchor="t">
            <a:noAutofit/>
          </a:bodyPr>
          <a:p>
            <a:pPr>
              <a:lnSpc>
                <a:spcPts val="2100"/>
              </a:lnSpc>
              <a:tabLst>
                <a:tab algn="l" pos="0"/>
              </a:tabLst>
            </a:pPr>
            <a:r>
              <a:rPr b="0" lang="en-US" sz="1650" strike="noStrike" u="none">
                <a:solidFill>
                  <a:srgbClr val="384653"/>
                </a:solidFill>
                <a:effectLst/>
                <a:uFillTx/>
                <a:latin typeface="Host Grotesk Medium"/>
                <a:ea typeface="Host Grotesk Medium"/>
              </a:rPr>
              <a:t>Personalized Experiences</a:t>
            </a:r>
            <a:endParaRPr b="0" lang="en-US" sz="1650" strike="noStrike" u="none">
              <a:solidFill>
                <a:srgbClr val="000000"/>
              </a:solidFill>
              <a:effectLst/>
              <a:uFillTx/>
              <a:latin typeface="Arial"/>
            </a:endParaRPr>
          </a:p>
        </p:txBody>
      </p:sp>
      <p:sp>
        <p:nvSpPr>
          <p:cNvPr id="147" name="Text 25"/>
          <p:cNvSpPr/>
          <p:nvPr/>
        </p:nvSpPr>
        <p:spPr>
          <a:xfrm>
            <a:off x="7486560" y="7075440"/>
            <a:ext cx="6371640" cy="511920"/>
          </a:xfrm>
          <a:prstGeom prst="rect">
            <a:avLst/>
          </a:prstGeom>
          <a:noFill/>
          <a:ln w="0">
            <a:noFill/>
          </a:ln>
        </p:spPr>
        <p:style>
          <a:lnRef idx="0"/>
          <a:fillRef idx="0"/>
          <a:effectRef idx="0"/>
          <a:fontRef idx="minor"/>
        </p:style>
        <p:txBody>
          <a:bodyPr lIns="0" rIns="0" tIns="0" bIns="0" anchor="t">
            <a:noAutofit/>
          </a:bodyPr>
          <a:p>
            <a:pPr>
              <a:lnSpc>
                <a:spcPts val="2001"/>
              </a:lnSpc>
              <a:tabLst>
                <a:tab algn="l" pos="0"/>
              </a:tabLst>
            </a:pPr>
            <a:r>
              <a:rPr b="0" lang="en-US" sz="1300" strike="noStrike" u="none">
                <a:solidFill>
                  <a:srgbClr val="384653"/>
                </a:solidFill>
                <a:effectLst/>
                <a:uFillTx/>
                <a:latin typeface="Roboto"/>
                <a:ea typeface="Roboto"/>
              </a:rPr>
              <a:t>Customer-centric insights enable tailored services that build loyalty and competitive differentiation.</a:t>
            </a:r>
            <a:endParaRPr b="0" lang="en-US" sz="13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ext 21"/>
          <p:cNvSpPr/>
          <p:nvPr/>
        </p:nvSpPr>
        <p:spPr>
          <a:xfrm>
            <a:off x="511920" y="402120"/>
            <a:ext cx="4991040" cy="455040"/>
          </a:xfrm>
          <a:prstGeom prst="rect">
            <a:avLst/>
          </a:prstGeom>
          <a:noFill/>
          <a:ln w="0">
            <a:noFill/>
          </a:ln>
        </p:spPr>
        <p:style>
          <a:lnRef idx="0"/>
          <a:fillRef idx="0"/>
          <a:effectRef idx="0"/>
          <a:fontRef idx="minor"/>
        </p:style>
        <p:txBody>
          <a:bodyPr wrap="none" lIns="0" rIns="0" tIns="0" bIns="0" anchor="t">
            <a:noAutofit/>
          </a:bodyPr>
          <a:p>
            <a:pPr>
              <a:lnSpc>
                <a:spcPts val="3549"/>
              </a:lnSpc>
              <a:tabLst>
                <a:tab algn="l" pos="0"/>
              </a:tabLst>
            </a:pPr>
            <a:r>
              <a:rPr b="0" lang="en-US" sz="2850" strike="noStrike" u="none">
                <a:solidFill>
                  <a:srgbClr val="2e3c4e"/>
                </a:solidFill>
                <a:effectLst/>
                <a:uFillTx/>
                <a:latin typeface="Host Grotesk Medium"/>
                <a:ea typeface="Host Grotesk Medium"/>
              </a:rPr>
              <a:t>Product Demo &amp; Key Features</a:t>
            </a:r>
            <a:endParaRPr b="0" lang="en-US" sz="2850" strike="noStrike" u="none">
              <a:solidFill>
                <a:srgbClr val="000000"/>
              </a:solidFill>
              <a:effectLst/>
              <a:uFillTx/>
              <a:latin typeface="Arial"/>
            </a:endParaRPr>
          </a:p>
        </p:txBody>
      </p:sp>
      <p:sp>
        <p:nvSpPr>
          <p:cNvPr id="149" name="Text 22"/>
          <p:cNvSpPr/>
          <p:nvPr/>
        </p:nvSpPr>
        <p:spPr>
          <a:xfrm>
            <a:off x="511920" y="1078200"/>
            <a:ext cx="8118360" cy="436680"/>
          </a:xfrm>
          <a:prstGeom prst="rect">
            <a:avLst/>
          </a:prstGeom>
          <a:noFill/>
          <a:ln w="0">
            <a:noFill/>
          </a:ln>
        </p:spPr>
        <p:style>
          <a:lnRef idx="0"/>
          <a:fillRef idx="0"/>
          <a:effectRef idx="0"/>
          <a:fontRef idx="minor"/>
        </p:style>
        <p:txBody>
          <a:bodyPr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GreenLift AI brings intelligent drone delivery to life through an intuitive, AI-powered platform. Watch as our system orchestrates real-time operations, from dispatch to delivery confirmation.</a:t>
            </a:r>
            <a:endParaRPr b="0" lang="en-US" sz="1150" strike="noStrike" u="none">
              <a:solidFill>
                <a:srgbClr val="000000"/>
              </a:solidFill>
              <a:effectLst/>
              <a:uFillTx/>
              <a:latin typeface="Arial"/>
            </a:endParaRPr>
          </a:p>
        </p:txBody>
      </p:sp>
      <p:sp>
        <p:nvSpPr>
          <p:cNvPr id="150" name="Shape 9"/>
          <p:cNvSpPr/>
          <p:nvPr/>
        </p:nvSpPr>
        <p:spPr>
          <a:xfrm>
            <a:off x="511920" y="1681560"/>
            <a:ext cx="8118360" cy="1426320"/>
          </a:xfrm>
          <a:prstGeom prst="roundRect">
            <a:avLst>
              <a:gd name="adj" fmla="val 430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151" name="Image 17" descr="preencoded.png"/>
          <p:cNvPicPr/>
          <p:nvPr/>
        </p:nvPicPr>
        <p:blipFill>
          <a:blip r:embed="rId1"/>
          <a:stretch/>
        </p:blipFill>
        <p:spPr>
          <a:xfrm>
            <a:off x="665640" y="1835280"/>
            <a:ext cx="437040" cy="437040"/>
          </a:xfrm>
          <a:prstGeom prst="rect">
            <a:avLst/>
          </a:prstGeom>
          <a:noFill/>
          <a:ln w="0">
            <a:noFill/>
          </a:ln>
        </p:spPr>
      </p:pic>
      <p:pic>
        <p:nvPicPr>
          <p:cNvPr id="152" name="Image 18" descr="preencoded.png"/>
          <p:cNvPicPr/>
          <p:nvPr/>
        </p:nvPicPr>
        <p:blipFill>
          <a:blip r:embed="rId2">
            <a:extLst>
              <a:ext uri="{96DAC541-7B7A-43D3-8B79-37D633B846F1}">
                <asvg:svgBlip xmlns:asvg="http://schemas.microsoft.com/office/drawing/2016/SVG/main" r:embed="rId3"/>
              </a:ext>
            </a:extLst>
          </a:blip>
          <a:stretch/>
        </p:blipFill>
        <p:spPr>
          <a:xfrm>
            <a:off x="786240" y="1955880"/>
            <a:ext cx="195480" cy="195480"/>
          </a:xfrm>
          <a:prstGeom prst="rect">
            <a:avLst/>
          </a:prstGeom>
          <a:noFill/>
          <a:ln w="0">
            <a:noFill/>
          </a:ln>
        </p:spPr>
      </p:pic>
      <p:sp>
        <p:nvSpPr>
          <p:cNvPr id="153" name="Text 26"/>
          <p:cNvSpPr/>
          <p:nvPr/>
        </p:nvSpPr>
        <p:spPr>
          <a:xfrm>
            <a:off x="665640" y="2420280"/>
            <a:ext cx="1826280" cy="226440"/>
          </a:xfrm>
          <a:prstGeom prst="rect">
            <a:avLst/>
          </a:prstGeom>
          <a:noFill/>
          <a:ln w="0">
            <a:noFill/>
          </a:ln>
        </p:spPr>
        <p:style>
          <a:lnRef idx="0"/>
          <a:fillRef idx="0"/>
          <a:effectRef idx="0"/>
          <a:fontRef idx="minor"/>
        </p:style>
        <p:txBody>
          <a:bodyPr wrap="none" lIns="0" rIns="0" tIns="0" bIns="0" anchor="t">
            <a:noAutofit/>
          </a:bodyPr>
          <a:p>
            <a:pPr>
              <a:lnSpc>
                <a:spcPts val="1749"/>
              </a:lnSpc>
              <a:tabLst>
                <a:tab algn="l" pos="0"/>
              </a:tabLst>
            </a:pPr>
            <a:r>
              <a:rPr b="0" lang="en-US" sz="1400" strike="noStrike" u="none">
                <a:solidFill>
                  <a:srgbClr val="384653"/>
                </a:solidFill>
                <a:effectLst/>
                <a:uFillTx/>
                <a:latin typeface="Host Grotesk Medium"/>
                <a:ea typeface="Host Grotesk Medium"/>
              </a:rPr>
              <a:t>Real-Time Tracking</a:t>
            </a:r>
            <a:endParaRPr b="0" lang="en-US" sz="1400" strike="noStrike" u="none">
              <a:solidFill>
                <a:srgbClr val="000000"/>
              </a:solidFill>
              <a:effectLst/>
              <a:uFillTx/>
              <a:latin typeface="Arial"/>
            </a:endParaRPr>
          </a:p>
        </p:txBody>
      </p:sp>
      <p:sp>
        <p:nvSpPr>
          <p:cNvPr id="154" name="Text 27"/>
          <p:cNvSpPr/>
          <p:nvPr/>
        </p:nvSpPr>
        <p:spPr>
          <a:xfrm>
            <a:off x="665640" y="2736360"/>
            <a:ext cx="7810920" cy="21744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Monitor every flight with live GPS positioning and predictive arrival estimates</a:t>
            </a:r>
            <a:endParaRPr b="0" lang="en-US" sz="1150" strike="noStrike" u="none">
              <a:solidFill>
                <a:srgbClr val="000000"/>
              </a:solidFill>
              <a:effectLst/>
              <a:uFillTx/>
              <a:latin typeface="Arial"/>
            </a:endParaRPr>
          </a:p>
        </p:txBody>
      </p:sp>
      <p:sp>
        <p:nvSpPr>
          <p:cNvPr id="155" name="Shape 13"/>
          <p:cNvSpPr/>
          <p:nvPr/>
        </p:nvSpPr>
        <p:spPr>
          <a:xfrm>
            <a:off x="511920" y="3255480"/>
            <a:ext cx="8118360" cy="1426320"/>
          </a:xfrm>
          <a:prstGeom prst="roundRect">
            <a:avLst>
              <a:gd name="adj" fmla="val 430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156" name="Image 19" descr="preencoded.png"/>
          <p:cNvPicPr/>
          <p:nvPr/>
        </p:nvPicPr>
        <p:blipFill>
          <a:blip r:embed="rId4"/>
          <a:stretch/>
        </p:blipFill>
        <p:spPr>
          <a:xfrm>
            <a:off x="665640" y="3409560"/>
            <a:ext cx="437040" cy="437040"/>
          </a:xfrm>
          <a:prstGeom prst="rect">
            <a:avLst/>
          </a:prstGeom>
          <a:noFill/>
          <a:ln w="0">
            <a:noFill/>
          </a:ln>
        </p:spPr>
      </p:pic>
      <p:pic>
        <p:nvPicPr>
          <p:cNvPr id="157" name="Image 20" descr="preencoded.png"/>
          <p:cNvPicPr/>
          <p:nvPr/>
        </p:nvPicPr>
        <p:blipFill>
          <a:blip r:embed="rId5">
            <a:extLst>
              <a:ext uri="{96DAC541-7B7A-43D3-8B79-37D633B846F1}">
                <asvg:svgBlip xmlns:asvg="http://schemas.microsoft.com/office/drawing/2016/SVG/main" r:embed="rId6"/>
              </a:ext>
            </a:extLst>
          </a:blip>
          <a:stretch/>
        </p:blipFill>
        <p:spPr>
          <a:xfrm>
            <a:off x="786240" y="3530160"/>
            <a:ext cx="195480" cy="195480"/>
          </a:xfrm>
          <a:prstGeom prst="rect">
            <a:avLst/>
          </a:prstGeom>
          <a:noFill/>
          <a:ln w="0">
            <a:noFill/>
          </a:ln>
        </p:spPr>
      </p:pic>
      <p:sp>
        <p:nvSpPr>
          <p:cNvPr id="158" name="Text 28"/>
          <p:cNvSpPr/>
          <p:nvPr/>
        </p:nvSpPr>
        <p:spPr>
          <a:xfrm>
            <a:off x="665640" y="3994560"/>
            <a:ext cx="1826280" cy="226440"/>
          </a:xfrm>
          <a:prstGeom prst="rect">
            <a:avLst/>
          </a:prstGeom>
          <a:noFill/>
          <a:ln w="0">
            <a:noFill/>
          </a:ln>
        </p:spPr>
        <p:style>
          <a:lnRef idx="0"/>
          <a:fillRef idx="0"/>
          <a:effectRef idx="0"/>
          <a:fontRef idx="minor"/>
        </p:style>
        <p:txBody>
          <a:bodyPr wrap="none" lIns="0" rIns="0" tIns="0" bIns="0" anchor="t">
            <a:noAutofit/>
          </a:bodyPr>
          <a:p>
            <a:pPr>
              <a:lnSpc>
                <a:spcPts val="1749"/>
              </a:lnSpc>
              <a:tabLst>
                <a:tab algn="l" pos="0"/>
              </a:tabLst>
            </a:pPr>
            <a:r>
              <a:rPr b="0" lang="en-US" sz="1400" strike="noStrike" u="none">
                <a:solidFill>
                  <a:srgbClr val="384653"/>
                </a:solidFill>
                <a:effectLst/>
                <a:uFillTx/>
                <a:latin typeface="Host Grotesk Medium"/>
                <a:ea typeface="Host Grotesk Medium"/>
              </a:rPr>
              <a:t>SME Dashboard</a:t>
            </a:r>
            <a:endParaRPr b="0" lang="en-US" sz="1400" strike="noStrike" u="none">
              <a:solidFill>
                <a:srgbClr val="000000"/>
              </a:solidFill>
              <a:effectLst/>
              <a:uFillTx/>
              <a:latin typeface="Arial"/>
            </a:endParaRPr>
          </a:p>
        </p:txBody>
      </p:sp>
      <p:sp>
        <p:nvSpPr>
          <p:cNvPr id="159" name="Text 29"/>
          <p:cNvSpPr/>
          <p:nvPr/>
        </p:nvSpPr>
        <p:spPr>
          <a:xfrm>
            <a:off x="665640" y="4310640"/>
            <a:ext cx="7810920" cy="21744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Intuitive control center for scheduling, dispatching, and performance monitoring</a:t>
            </a:r>
            <a:endParaRPr b="0" lang="en-US" sz="1150" strike="noStrike" u="none">
              <a:solidFill>
                <a:srgbClr val="000000"/>
              </a:solidFill>
              <a:effectLst/>
              <a:uFillTx/>
              <a:latin typeface="Arial"/>
            </a:endParaRPr>
          </a:p>
        </p:txBody>
      </p:sp>
      <p:sp>
        <p:nvSpPr>
          <p:cNvPr id="160" name="Shape 15"/>
          <p:cNvSpPr/>
          <p:nvPr/>
        </p:nvSpPr>
        <p:spPr>
          <a:xfrm>
            <a:off x="511920" y="4829760"/>
            <a:ext cx="8118360" cy="1426320"/>
          </a:xfrm>
          <a:prstGeom prst="roundRect">
            <a:avLst>
              <a:gd name="adj" fmla="val 430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161" name="Image 21" descr="preencoded.png"/>
          <p:cNvPicPr/>
          <p:nvPr/>
        </p:nvPicPr>
        <p:blipFill>
          <a:blip r:embed="rId7"/>
          <a:stretch/>
        </p:blipFill>
        <p:spPr>
          <a:xfrm>
            <a:off x="665640" y="4983840"/>
            <a:ext cx="437040" cy="437040"/>
          </a:xfrm>
          <a:prstGeom prst="rect">
            <a:avLst/>
          </a:prstGeom>
          <a:noFill/>
          <a:ln w="0">
            <a:noFill/>
          </a:ln>
        </p:spPr>
      </p:pic>
      <p:pic>
        <p:nvPicPr>
          <p:cNvPr id="162" name="Image 22" descr="preencoded.png"/>
          <p:cNvPicPr/>
          <p:nvPr/>
        </p:nvPicPr>
        <p:blipFill>
          <a:blip r:embed="rId8">
            <a:extLst>
              <a:ext uri="{96DAC541-7B7A-43D3-8B79-37D633B846F1}">
                <asvg:svgBlip xmlns:asvg="http://schemas.microsoft.com/office/drawing/2016/SVG/main" r:embed="rId9"/>
              </a:ext>
            </a:extLst>
          </a:blip>
          <a:stretch/>
        </p:blipFill>
        <p:spPr>
          <a:xfrm>
            <a:off x="786240" y="5104440"/>
            <a:ext cx="195480" cy="195480"/>
          </a:xfrm>
          <a:prstGeom prst="rect">
            <a:avLst/>
          </a:prstGeom>
          <a:noFill/>
          <a:ln w="0">
            <a:noFill/>
          </a:ln>
        </p:spPr>
      </p:pic>
      <p:sp>
        <p:nvSpPr>
          <p:cNvPr id="163" name="Text 30"/>
          <p:cNvSpPr/>
          <p:nvPr/>
        </p:nvSpPr>
        <p:spPr>
          <a:xfrm>
            <a:off x="665640" y="5568840"/>
            <a:ext cx="1892520" cy="226440"/>
          </a:xfrm>
          <a:prstGeom prst="rect">
            <a:avLst/>
          </a:prstGeom>
          <a:noFill/>
          <a:ln w="0">
            <a:noFill/>
          </a:ln>
        </p:spPr>
        <p:style>
          <a:lnRef idx="0"/>
          <a:fillRef idx="0"/>
          <a:effectRef idx="0"/>
          <a:fontRef idx="minor"/>
        </p:style>
        <p:txBody>
          <a:bodyPr wrap="none" lIns="0" rIns="0" tIns="0" bIns="0" anchor="t">
            <a:noAutofit/>
          </a:bodyPr>
          <a:p>
            <a:pPr>
              <a:lnSpc>
                <a:spcPts val="1749"/>
              </a:lnSpc>
              <a:tabLst>
                <a:tab algn="l" pos="0"/>
              </a:tabLst>
            </a:pPr>
            <a:r>
              <a:rPr b="0" lang="en-US" sz="1400" strike="noStrike" u="none">
                <a:solidFill>
                  <a:srgbClr val="384653"/>
                </a:solidFill>
                <a:effectLst/>
                <a:uFillTx/>
                <a:latin typeface="Host Grotesk Medium"/>
                <a:ea typeface="Host Grotesk Medium"/>
              </a:rPr>
              <a:t>Automated Scheduling</a:t>
            </a:r>
            <a:endParaRPr b="0" lang="en-US" sz="1400" strike="noStrike" u="none">
              <a:solidFill>
                <a:srgbClr val="000000"/>
              </a:solidFill>
              <a:effectLst/>
              <a:uFillTx/>
              <a:latin typeface="Arial"/>
            </a:endParaRPr>
          </a:p>
        </p:txBody>
      </p:sp>
      <p:sp>
        <p:nvSpPr>
          <p:cNvPr id="164" name="Text 31"/>
          <p:cNvSpPr/>
          <p:nvPr/>
        </p:nvSpPr>
        <p:spPr>
          <a:xfrm>
            <a:off x="665640" y="5884920"/>
            <a:ext cx="7810920" cy="21744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AI-optimized delivery routes reduce delays and maximize daily capacity</a:t>
            </a:r>
            <a:endParaRPr b="0" lang="en-US" sz="1150" strike="noStrike" u="none">
              <a:solidFill>
                <a:srgbClr val="000000"/>
              </a:solidFill>
              <a:effectLst/>
              <a:uFillTx/>
              <a:latin typeface="Arial"/>
            </a:endParaRPr>
          </a:p>
        </p:txBody>
      </p:sp>
      <p:sp>
        <p:nvSpPr>
          <p:cNvPr id="165" name="Shape 18"/>
          <p:cNvSpPr/>
          <p:nvPr/>
        </p:nvSpPr>
        <p:spPr>
          <a:xfrm>
            <a:off x="511920" y="6404040"/>
            <a:ext cx="8118360" cy="1426320"/>
          </a:xfrm>
          <a:prstGeom prst="roundRect">
            <a:avLst>
              <a:gd name="adj" fmla="val 430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pic>
        <p:nvPicPr>
          <p:cNvPr id="166" name="Image 23" descr="preencoded.png"/>
          <p:cNvPicPr/>
          <p:nvPr/>
        </p:nvPicPr>
        <p:blipFill>
          <a:blip r:embed="rId10"/>
          <a:stretch/>
        </p:blipFill>
        <p:spPr>
          <a:xfrm>
            <a:off x="665640" y="6558120"/>
            <a:ext cx="437040" cy="437040"/>
          </a:xfrm>
          <a:prstGeom prst="rect">
            <a:avLst/>
          </a:prstGeom>
          <a:noFill/>
          <a:ln w="0">
            <a:noFill/>
          </a:ln>
        </p:spPr>
      </p:pic>
      <p:pic>
        <p:nvPicPr>
          <p:cNvPr id="167" name="Image 24" descr="preencoded.png"/>
          <p:cNvPicPr/>
          <p:nvPr/>
        </p:nvPicPr>
        <p:blipFill>
          <a:blip r:embed="rId11">
            <a:extLst>
              <a:ext uri="{96DAC541-7B7A-43D3-8B79-37D633B846F1}">
                <asvg:svgBlip xmlns:asvg="http://schemas.microsoft.com/office/drawing/2016/SVG/main" r:embed="rId12"/>
              </a:ext>
            </a:extLst>
          </a:blip>
          <a:stretch/>
        </p:blipFill>
        <p:spPr>
          <a:xfrm>
            <a:off x="786240" y="6678720"/>
            <a:ext cx="195480" cy="195480"/>
          </a:xfrm>
          <a:prstGeom prst="rect">
            <a:avLst/>
          </a:prstGeom>
          <a:noFill/>
          <a:ln w="0">
            <a:noFill/>
          </a:ln>
        </p:spPr>
      </p:pic>
      <p:sp>
        <p:nvSpPr>
          <p:cNvPr id="168" name="Text 32"/>
          <p:cNvSpPr/>
          <p:nvPr/>
        </p:nvSpPr>
        <p:spPr>
          <a:xfrm>
            <a:off x="665640" y="7142760"/>
            <a:ext cx="1826280" cy="226440"/>
          </a:xfrm>
          <a:prstGeom prst="rect">
            <a:avLst/>
          </a:prstGeom>
          <a:noFill/>
          <a:ln w="0">
            <a:noFill/>
          </a:ln>
        </p:spPr>
        <p:style>
          <a:lnRef idx="0"/>
          <a:fillRef idx="0"/>
          <a:effectRef idx="0"/>
          <a:fontRef idx="minor"/>
        </p:style>
        <p:txBody>
          <a:bodyPr wrap="none" lIns="0" rIns="0" tIns="0" bIns="0" anchor="t">
            <a:noAutofit/>
          </a:bodyPr>
          <a:p>
            <a:pPr>
              <a:lnSpc>
                <a:spcPts val="1749"/>
              </a:lnSpc>
              <a:tabLst>
                <a:tab algn="l" pos="0"/>
              </a:tabLst>
            </a:pPr>
            <a:r>
              <a:rPr b="0" lang="en-US" sz="1400" strike="noStrike" u="none">
                <a:solidFill>
                  <a:srgbClr val="384653"/>
                </a:solidFill>
                <a:effectLst/>
                <a:uFillTx/>
                <a:latin typeface="Host Grotesk Medium"/>
                <a:ea typeface="Host Grotesk Medium"/>
              </a:rPr>
              <a:t>Business Analytics</a:t>
            </a:r>
            <a:endParaRPr b="0" lang="en-US" sz="1400" strike="noStrike" u="none">
              <a:solidFill>
                <a:srgbClr val="000000"/>
              </a:solidFill>
              <a:effectLst/>
              <a:uFillTx/>
              <a:latin typeface="Arial"/>
            </a:endParaRPr>
          </a:p>
        </p:txBody>
      </p:sp>
      <p:sp>
        <p:nvSpPr>
          <p:cNvPr id="169" name="Text 33"/>
          <p:cNvSpPr/>
          <p:nvPr/>
        </p:nvSpPr>
        <p:spPr>
          <a:xfrm>
            <a:off x="665640" y="7459200"/>
            <a:ext cx="7810920" cy="21744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0" lang="en-US" sz="1150" strike="noStrike" u="none">
                <a:solidFill>
                  <a:srgbClr val="384653"/>
                </a:solidFill>
                <a:effectLst/>
                <a:uFillTx/>
                <a:latin typeface="Roboto"/>
                <a:ea typeface="Roboto"/>
              </a:rPr>
              <a:t>Comprehensive reports on efficiency, profitability, and customer satisfaction</a:t>
            </a:r>
            <a:endParaRPr b="0" lang="en-US" sz="1150" strike="noStrike" u="none">
              <a:solidFill>
                <a:srgbClr val="000000"/>
              </a:solidFill>
              <a:effectLst/>
              <a:uFillTx/>
              <a:latin typeface="Arial"/>
            </a:endParaRPr>
          </a:p>
        </p:txBody>
      </p:sp>
      <p:pic>
        <p:nvPicPr>
          <p:cNvPr id="170" name="" descr=""/>
          <p:cNvPicPr/>
          <p:nvPr/>
        </p:nvPicPr>
        <p:blipFill>
          <a:blip r:embed="rId13"/>
          <a:stretch/>
        </p:blipFill>
        <p:spPr>
          <a:xfrm>
            <a:off x="8631720" y="33840"/>
            <a:ext cx="5997240" cy="5849640"/>
          </a:xfrm>
          <a:prstGeom prst="rect">
            <a:avLst/>
          </a:prstGeom>
          <a:noFill/>
          <a:ln w="0">
            <a:noFill/>
          </a:ln>
        </p:spPr>
      </p:pic>
      <p:pic>
        <p:nvPicPr>
          <p:cNvPr id="171" name="" descr=""/>
          <p:cNvPicPr/>
          <p:nvPr/>
        </p:nvPicPr>
        <p:blipFill>
          <a:blip r:embed="rId14">
            <a:extLst>
              <a:ext uri="{96DAC541-7B7A-43D3-8B79-37D633B846F1}">
                <asvg:svgBlip xmlns:asvg="http://schemas.microsoft.com/office/drawing/2016/SVG/main" r:embed="rId15"/>
              </a:ext>
            </a:extLst>
          </a:blip>
          <a:stretch/>
        </p:blipFill>
        <p:spPr>
          <a:xfrm>
            <a:off x="11887200" y="5486400"/>
            <a:ext cx="2741760" cy="2741760"/>
          </a:xfrm>
          <a:prstGeom prst="rect">
            <a:avLst/>
          </a:prstGeom>
          <a:noFill/>
          <a:ln w="0">
            <a:noFill/>
          </a:ln>
        </p:spPr>
      </p:pic>
      <p:sp>
        <p:nvSpPr>
          <p:cNvPr id="172" name="Shape 33"/>
          <p:cNvSpPr/>
          <p:nvPr/>
        </p:nvSpPr>
        <p:spPr>
          <a:xfrm>
            <a:off x="8686800" y="5715000"/>
            <a:ext cx="3198960" cy="2284560"/>
          </a:xfrm>
          <a:prstGeom prst="roundRect">
            <a:avLst>
              <a:gd name="adj" fmla="val 4301"/>
            </a:avLst>
          </a:prstGeom>
          <a:solidFill>
            <a:srgbClr val="d9edf2"/>
          </a:solidFill>
          <a:ln w="7620">
            <a:solidFill>
              <a:srgbClr val="bfd3d8"/>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73" name="Text 89"/>
          <p:cNvSpPr/>
          <p:nvPr/>
        </p:nvSpPr>
        <p:spPr>
          <a:xfrm>
            <a:off x="8880840" y="5884920"/>
            <a:ext cx="718920" cy="363600"/>
          </a:xfrm>
          <a:prstGeom prst="rect">
            <a:avLst/>
          </a:prstGeom>
          <a:noFill/>
          <a:ln w="0">
            <a:noFill/>
          </a:ln>
        </p:spPr>
        <p:style>
          <a:lnRef idx="0"/>
          <a:fillRef idx="0"/>
          <a:effectRef idx="0"/>
          <a:fontRef idx="minor"/>
        </p:style>
        <p:txBody>
          <a:bodyPr wrap="none" lIns="0" rIns="0" tIns="0" bIns="0" anchor="t">
            <a:noAutofit/>
          </a:bodyPr>
          <a:p>
            <a:pPr>
              <a:lnSpc>
                <a:spcPts val="1749"/>
              </a:lnSpc>
              <a:tabLst>
                <a:tab algn="l" pos="0"/>
              </a:tabLst>
            </a:pPr>
            <a:r>
              <a:rPr b="0" lang="en-US" sz="1400" strike="noStrike" u="none">
                <a:solidFill>
                  <a:srgbClr val="384653"/>
                </a:solidFill>
                <a:effectLst/>
                <a:uFillTx/>
                <a:latin typeface="Host Grotesk Medium"/>
                <a:ea typeface="Host Grotesk Medium"/>
              </a:rPr>
              <a:t>Click the link below or</a:t>
            </a:r>
            <a:endParaRPr b="0" lang="en-US" sz="1400" strike="noStrike" u="none">
              <a:solidFill>
                <a:srgbClr val="000000"/>
              </a:solidFill>
              <a:effectLst/>
              <a:uFillTx/>
              <a:latin typeface="Arial"/>
            </a:endParaRPr>
          </a:p>
          <a:p>
            <a:pPr>
              <a:lnSpc>
                <a:spcPts val="1749"/>
              </a:lnSpc>
              <a:tabLst>
                <a:tab algn="l" pos="0"/>
              </a:tabLst>
            </a:pPr>
            <a:r>
              <a:rPr b="0" lang="en-US" sz="1400" strike="noStrike" u="none">
                <a:solidFill>
                  <a:srgbClr val="384653"/>
                </a:solidFill>
                <a:effectLst/>
                <a:uFillTx/>
                <a:latin typeface="Host Grotesk Medium"/>
                <a:ea typeface="Host Grotesk Medium"/>
              </a:rPr>
              <a:t> scan the QR code</a:t>
            </a:r>
            <a:endParaRPr b="0" lang="en-US" sz="1400" strike="noStrike" u="none">
              <a:solidFill>
                <a:srgbClr val="000000"/>
              </a:solidFill>
              <a:effectLst/>
              <a:uFillTx/>
              <a:latin typeface="Arial"/>
            </a:endParaRPr>
          </a:p>
        </p:txBody>
      </p:sp>
      <p:sp>
        <p:nvSpPr>
          <p:cNvPr id="174" name="Text 90"/>
          <p:cNvSpPr/>
          <p:nvPr/>
        </p:nvSpPr>
        <p:spPr>
          <a:xfrm>
            <a:off x="8747640" y="7404480"/>
            <a:ext cx="3077280" cy="34884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1" i="1" lang="en-US" sz="1150" strike="noStrike" u="sng">
                <a:solidFill>
                  <a:srgbClr val="0563c1"/>
                </a:solidFill>
                <a:effectLst/>
                <a:uFillTx/>
                <a:latin typeface="Roboto"/>
                <a:ea typeface="Roboto"/>
                <a:hlinkClick r:id="rId16"/>
              </a:rPr>
              <a:t>Simulate</a:t>
            </a:r>
            <a:endParaRPr b="0" lang="en-US" sz="1150" strike="noStrike" u="none">
              <a:solidFill>
                <a:srgbClr val="000000"/>
              </a:solidFill>
              <a:effectLst/>
              <a:uFillTx/>
              <a:latin typeface="Arial"/>
            </a:endParaRPr>
          </a:p>
        </p:txBody>
      </p:sp>
      <p:pic>
        <p:nvPicPr>
          <p:cNvPr id="175" name="Image 8" descr="preencoded.png"/>
          <p:cNvPicPr/>
          <p:nvPr/>
        </p:nvPicPr>
        <p:blipFill>
          <a:blip r:embed="rId17"/>
          <a:stretch/>
        </p:blipFill>
        <p:spPr>
          <a:xfrm>
            <a:off x="10058400" y="6629400"/>
            <a:ext cx="437040" cy="437040"/>
          </a:xfrm>
          <a:prstGeom prst="rect">
            <a:avLst/>
          </a:prstGeom>
          <a:noFill/>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6" name="Image 9" descr="preencoded.png"/>
          <p:cNvPicPr/>
          <p:nvPr/>
        </p:nvPicPr>
        <p:blipFill>
          <a:blip r:embed="rId1"/>
          <a:stretch/>
        </p:blipFill>
        <p:spPr>
          <a:xfrm>
            <a:off x="8869680" y="0"/>
            <a:ext cx="5758920" cy="8227800"/>
          </a:xfrm>
          <a:prstGeom prst="rect">
            <a:avLst/>
          </a:prstGeom>
          <a:noFill/>
          <a:ln w="0">
            <a:noFill/>
          </a:ln>
        </p:spPr>
      </p:pic>
      <p:sp>
        <p:nvSpPr>
          <p:cNvPr id="177" name="Text 34"/>
          <p:cNvSpPr/>
          <p:nvPr/>
        </p:nvSpPr>
        <p:spPr>
          <a:xfrm>
            <a:off x="547920" y="655560"/>
            <a:ext cx="4412880" cy="487440"/>
          </a:xfrm>
          <a:prstGeom prst="rect">
            <a:avLst/>
          </a:prstGeom>
          <a:noFill/>
          <a:ln w="0">
            <a:noFill/>
          </a:ln>
        </p:spPr>
        <p:style>
          <a:lnRef idx="0"/>
          <a:fillRef idx="0"/>
          <a:effectRef idx="0"/>
          <a:fontRef idx="minor"/>
        </p:style>
        <p:txBody>
          <a:bodyPr wrap="none" lIns="0" rIns="0" tIns="0" bIns="0" anchor="t">
            <a:noAutofit/>
          </a:bodyPr>
          <a:p>
            <a:pPr>
              <a:lnSpc>
                <a:spcPts val="3849"/>
              </a:lnSpc>
              <a:tabLst>
                <a:tab algn="l" pos="0"/>
              </a:tabLst>
            </a:pPr>
            <a:r>
              <a:rPr b="0" lang="en-US" sz="3050" strike="noStrike" u="none">
                <a:solidFill>
                  <a:srgbClr val="2e3c4e"/>
                </a:solidFill>
                <a:effectLst/>
                <a:uFillTx/>
                <a:latin typeface="Host Grotesk Medium"/>
                <a:ea typeface="Host Grotesk Medium"/>
              </a:rPr>
              <a:t>Unique Value Proposition</a:t>
            </a:r>
            <a:endParaRPr b="0" lang="en-US" sz="3050" strike="noStrike" u="none">
              <a:solidFill>
                <a:srgbClr val="000000"/>
              </a:solidFill>
              <a:effectLst/>
              <a:uFillTx/>
              <a:latin typeface="Arial"/>
            </a:endParaRPr>
          </a:p>
        </p:txBody>
      </p:sp>
      <p:sp>
        <p:nvSpPr>
          <p:cNvPr id="178" name="Text 35"/>
          <p:cNvSpPr/>
          <p:nvPr/>
        </p:nvSpPr>
        <p:spPr>
          <a:xfrm>
            <a:off x="547920" y="1379520"/>
            <a:ext cx="8046000" cy="467640"/>
          </a:xfrm>
          <a:prstGeom prst="rect">
            <a:avLst/>
          </a:prstGeom>
          <a:noFill/>
          <a:ln w="0">
            <a:noFill/>
          </a:ln>
        </p:spPr>
        <p:style>
          <a:lnRef idx="0"/>
          <a:fillRef idx="0"/>
          <a:effectRef idx="0"/>
          <a:fontRef idx="minor"/>
        </p:style>
        <p:txBody>
          <a:bodyPr lIns="0" rIns="0" tIns="0" bIns="0" anchor="t">
            <a:noAutofit/>
          </a:bodyPr>
          <a:p>
            <a:pPr>
              <a:lnSpc>
                <a:spcPts val="1800"/>
              </a:lnSpc>
              <a:tabLst>
                <a:tab algn="l" pos="0"/>
              </a:tabLst>
            </a:pPr>
            <a:r>
              <a:rPr b="0" lang="en-US" sz="1200" strike="noStrike" u="none">
                <a:solidFill>
                  <a:srgbClr val="384653"/>
                </a:solidFill>
                <a:effectLst/>
                <a:uFillTx/>
                <a:latin typeface="Roboto"/>
                <a:ea typeface="Roboto"/>
              </a:rPr>
              <a:t>GreenLift AI stands apart by combining environmental responsibility with unmatched operational efficiency. What makes us different isn't just technology—it's a fundamentally better business model for SMEs.</a:t>
            </a:r>
            <a:endParaRPr b="0" lang="en-US" sz="1200" strike="noStrike" u="none">
              <a:solidFill>
                <a:srgbClr val="000000"/>
              </a:solidFill>
              <a:effectLst/>
              <a:uFillTx/>
              <a:latin typeface="Arial"/>
            </a:endParaRPr>
          </a:p>
        </p:txBody>
      </p:sp>
      <p:sp>
        <p:nvSpPr>
          <p:cNvPr id="179" name="Shape 1"/>
          <p:cNvSpPr/>
          <p:nvPr/>
        </p:nvSpPr>
        <p:spPr>
          <a:xfrm>
            <a:off x="547920" y="2025360"/>
            <a:ext cx="8046000" cy="1165320"/>
          </a:xfrm>
          <a:prstGeom prst="roundRect">
            <a:avLst>
              <a:gd name="adj" fmla="val 9402"/>
            </a:avLst>
          </a:prstGeom>
          <a:solidFill>
            <a:srgbClr val="faf9f5"/>
          </a:solidFill>
          <a:ln w="22860">
            <a:solidFill>
              <a:srgbClr val="95ccda"/>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0" name="Shape 3"/>
          <p:cNvSpPr/>
          <p:nvPr/>
        </p:nvSpPr>
        <p:spPr>
          <a:xfrm>
            <a:off x="525240" y="2025360"/>
            <a:ext cx="89640" cy="1165320"/>
          </a:xfrm>
          <a:prstGeom prst="roundRect">
            <a:avLst>
              <a:gd name="adj" fmla="val 71930"/>
            </a:avLst>
          </a:prstGeom>
          <a:solidFill>
            <a:srgbClr val="95ccda"/>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1" name="Text 36"/>
          <p:cNvSpPr/>
          <p:nvPr/>
        </p:nvSpPr>
        <p:spPr>
          <a:xfrm>
            <a:off x="795960" y="2204640"/>
            <a:ext cx="218340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500" strike="noStrike" u="none">
                <a:solidFill>
                  <a:srgbClr val="384653"/>
                </a:solidFill>
                <a:effectLst/>
                <a:uFillTx/>
                <a:latin typeface="Host Grotesk Medium"/>
                <a:ea typeface="Host Grotesk Medium"/>
              </a:rPr>
              <a:t>Zero-Carbon Operations</a:t>
            </a:r>
            <a:endParaRPr b="0" lang="en-US" sz="1500" strike="noStrike" u="none">
              <a:solidFill>
                <a:srgbClr val="000000"/>
              </a:solidFill>
              <a:effectLst/>
              <a:uFillTx/>
              <a:latin typeface="Arial"/>
            </a:endParaRPr>
          </a:p>
        </p:txBody>
      </p:sp>
      <p:sp>
        <p:nvSpPr>
          <p:cNvPr id="182" name="Text 37"/>
          <p:cNvSpPr/>
          <p:nvPr/>
        </p:nvSpPr>
        <p:spPr>
          <a:xfrm>
            <a:off x="795960" y="2543400"/>
            <a:ext cx="7618680" cy="467640"/>
          </a:xfrm>
          <a:prstGeom prst="rect">
            <a:avLst/>
          </a:prstGeom>
          <a:noFill/>
          <a:ln w="0">
            <a:noFill/>
          </a:ln>
        </p:spPr>
        <p:style>
          <a:lnRef idx="0"/>
          <a:fillRef idx="0"/>
          <a:effectRef idx="0"/>
          <a:fontRef idx="minor"/>
        </p:style>
        <p:txBody>
          <a:bodyPr lIns="0" rIns="0" tIns="0" bIns="0" anchor="t">
            <a:noAutofit/>
          </a:bodyPr>
          <a:p>
            <a:pPr>
              <a:lnSpc>
                <a:spcPts val="1800"/>
              </a:lnSpc>
              <a:tabLst>
                <a:tab algn="l" pos="0"/>
              </a:tabLst>
            </a:pPr>
            <a:r>
              <a:rPr b="0" lang="en-US" sz="1200" strike="noStrike" u="none">
                <a:solidFill>
                  <a:srgbClr val="384653"/>
                </a:solidFill>
                <a:effectLst/>
                <a:uFillTx/>
                <a:latin typeface="Roboto"/>
                <a:ea typeface="Roboto"/>
              </a:rPr>
              <a:t>Solar-powered fleet eliminates fuel costs and carbon emissions, aligning with global sustainability goals while boosting brand value</a:t>
            </a:r>
            <a:endParaRPr b="0" lang="en-US" sz="1200" strike="noStrike" u="none">
              <a:solidFill>
                <a:srgbClr val="000000"/>
              </a:solidFill>
              <a:effectLst/>
              <a:uFillTx/>
              <a:latin typeface="Arial"/>
            </a:endParaRPr>
          </a:p>
        </p:txBody>
      </p:sp>
      <p:sp>
        <p:nvSpPr>
          <p:cNvPr id="183" name="Shape 4"/>
          <p:cNvSpPr/>
          <p:nvPr/>
        </p:nvSpPr>
        <p:spPr>
          <a:xfrm>
            <a:off x="547920" y="3348720"/>
            <a:ext cx="8046000" cy="1165320"/>
          </a:xfrm>
          <a:prstGeom prst="roundRect">
            <a:avLst>
              <a:gd name="adj" fmla="val 9402"/>
            </a:avLst>
          </a:prstGeom>
          <a:solidFill>
            <a:srgbClr val="faf9f5"/>
          </a:solidFill>
          <a:ln w="22860">
            <a:solidFill>
              <a:srgbClr val="95ccda"/>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4" name="Shape 19"/>
          <p:cNvSpPr/>
          <p:nvPr/>
        </p:nvSpPr>
        <p:spPr>
          <a:xfrm>
            <a:off x="525240" y="3348720"/>
            <a:ext cx="89640" cy="1165320"/>
          </a:xfrm>
          <a:prstGeom prst="roundRect">
            <a:avLst>
              <a:gd name="adj" fmla="val 71930"/>
            </a:avLst>
          </a:prstGeom>
          <a:solidFill>
            <a:srgbClr val="95ccda"/>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5" name="Text 38"/>
          <p:cNvSpPr/>
          <p:nvPr/>
        </p:nvSpPr>
        <p:spPr>
          <a:xfrm>
            <a:off x="795960" y="3528360"/>
            <a:ext cx="195588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500" strike="noStrike" u="none">
                <a:solidFill>
                  <a:srgbClr val="384653"/>
                </a:solidFill>
                <a:effectLst/>
                <a:uFillTx/>
                <a:latin typeface="Host Grotesk Medium"/>
                <a:ea typeface="Host Grotesk Medium"/>
              </a:rPr>
              <a:t>No Wage Burden</a:t>
            </a:r>
            <a:endParaRPr b="0" lang="en-US" sz="1500" strike="noStrike" u="none">
              <a:solidFill>
                <a:srgbClr val="000000"/>
              </a:solidFill>
              <a:effectLst/>
              <a:uFillTx/>
              <a:latin typeface="Arial"/>
            </a:endParaRPr>
          </a:p>
        </p:txBody>
      </p:sp>
      <p:sp>
        <p:nvSpPr>
          <p:cNvPr id="186" name="Text 39"/>
          <p:cNvSpPr/>
          <p:nvPr/>
        </p:nvSpPr>
        <p:spPr>
          <a:xfrm>
            <a:off x="795960" y="3866760"/>
            <a:ext cx="7618680" cy="467640"/>
          </a:xfrm>
          <a:prstGeom prst="rect">
            <a:avLst/>
          </a:prstGeom>
          <a:noFill/>
          <a:ln w="0">
            <a:noFill/>
          </a:ln>
        </p:spPr>
        <p:style>
          <a:lnRef idx="0"/>
          <a:fillRef idx="0"/>
          <a:effectRef idx="0"/>
          <a:fontRef idx="minor"/>
        </p:style>
        <p:txBody>
          <a:bodyPr lIns="0" rIns="0" tIns="0" bIns="0" anchor="t">
            <a:noAutofit/>
          </a:bodyPr>
          <a:p>
            <a:pPr>
              <a:lnSpc>
                <a:spcPts val="1800"/>
              </a:lnSpc>
              <a:tabLst>
                <a:tab algn="l" pos="0"/>
              </a:tabLst>
            </a:pPr>
            <a:r>
              <a:rPr b="0" lang="en-US" sz="1200" strike="noStrike" u="none">
                <a:solidFill>
                  <a:srgbClr val="384653"/>
                </a:solidFill>
                <a:effectLst/>
                <a:uFillTx/>
                <a:latin typeface="Roboto"/>
                <a:ea typeface="Roboto"/>
              </a:rPr>
              <a:t>One-time equipment investment replaces ongoing driver salaries. Autonomous operations reduce labor dependency and improve margins</a:t>
            </a:r>
            <a:endParaRPr b="0" lang="en-US" sz="1200" strike="noStrike" u="none">
              <a:solidFill>
                <a:srgbClr val="000000"/>
              </a:solidFill>
              <a:effectLst/>
              <a:uFillTx/>
              <a:latin typeface="Arial"/>
            </a:endParaRPr>
          </a:p>
        </p:txBody>
      </p:sp>
      <p:sp>
        <p:nvSpPr>
          <p:cNvPr id="187" name="Shape 20"/>
          <p:cNvSpPr/>
          <p:nvPr/>
        </p:nvSpPr>
        <p:spPr>
          <a:xfrm>
            <a:off x="547920" y="4672440"/>
            <a:ext cx="8046000" cy="1165320"/>
          </a:xfrm>
          <a:prstGeom prst="roundRect">
            <a:avLst>
              <a:gd name="adj" fmla="val 9402"/>
            </a:avLst>
          </a:prstGeom>
          <a:solidFill>
            <a:srgbClr val="faf9f5"/>
          </a:solidFill>
          <a:ln w="22860">
            <a:solidFill>
              <a:srgbClr val="95ccda"/>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8" name="Shape 23"/>
          <p:cNvSpPr/>
          <p:nvPr/>
        </p:nvSpPr>
        <p:spPr>
          <a:xfrm>
            <a:off x="525240" y="4672440"/>
            <a:ext cx="89640" cy="1165320"/>
          </a:xfrm>
          <a:prstGeom prst="roundRect">
            <a:avLst>
              <a:gd name="adj" fmla="val 71930"/>
            </a:avLst>
          </a:prstGeom>
          <a:solidFill>
            <a:srgbClr val="95ccda"/>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89" name="Text 40"/>
          <p:cNvSpPr/>
          <p:nvPr/>
        </p:nvSpPr>
        <p:spPr>
          <a:xfrm>
            <a:off x="795960" y="4852080"/>
            <a:ext cx="203472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500" strike="noStrike" u="none">
                <a:solidFill>
                  <a:srgbClr val="384653"/>
                </a:solidFill>
                <a:effectLst/>
                <a:uFillTx/>
                <a:latin typeface="Host Grotesk Medium"/>
                <a:ea typeface="Host Grotesk Medium"/>
              </a:rPr>
              <a:t>Integrated AI Analytics</a:t>
            </a:r>
            <a:endParaRPr b="0" lang="en-US" sz="1500" strike="noStrike" u="none">
              <a:solidFill>
                <a:srgbClr val="000000"/>
              </a:solidFill>
              <a:effectLst/>
              <a:uFillTx/>
              <a:latin typeface="Arial"/>
            </a:endParaRPr>
          </a:p>
        </p:txBody>
      </p:sp>
      <p:sp>
        <p:nvSpPr>
          <p:cNvPr id="190" name="Text 41"/>
          <p:cNvSpPr/>
          <p:nvPr/>
        </p:nvSpPr>
        <p:spPr>
          <a:xfrm>
            <a:off x="795960" y="5190480"/>
            <a:ext cx="7618680" cy="467640"/>
          </a:xfrm>
          <a:prstGeom prst="rect">
            <a:avLst/>
          </a:prstGeom>
          <a:noFill/>
          <a:ln w="0">
            <a:noFill/>
          </a:ln>
        </p:spPr>
        <p:style>
          <a:lnRef idx="0"/>
          <a:fillRef idx="0"/>
          <a:effectRef idx="0"/>
          <a:fontRef idx="minor"/>
        </p:style>
        <p:txBody>
          <a:bodyPr lIns="0" rIns="0" tIns="0" bIns="0" anchor="t">
            <a:noAutofit/>
          </a:bodyPr>
          <a:p>
            <a:pPr>
              <a:lnSpc>
                <a:spcPts val="1800"/>
              </a:lnSpc>
              <a:tabLst>
                <a:tab algn="l" pos="0"/>
              </a:tabLst>
            </a:pPr>
            <a:r>
              <a:rPr b="0" lang="en-US" sz="1200" strike="noStrike" u="none">
                <a:solidFill>
                  <a:srgbClr val="384653"/>
                </a:solidFill>
                <a:effectLst/>
                <a:uFillTx/>
                <a:latin typeface="Roboto"/>
                <a:ea typeface="Roboto"/>
              </a:rPr>
              <a:t>Predictive insights optimize delivery routes, weather planning, and demand forecasting in ways traditional logistics cannot match</a:t>
            </a:r>
            <a:endParaRPr b="0" lang="en-US" sz="1200" strike="noStrike" u="none">
              <a:solidFill>
                <a:srgbClr val="000000"/>
              </a:solidFill>
              <a:effectLst/>
              <a:uFillTx/>
              <a:latin typeface="Arial"/>
            </a:endParaRPr>
          </a:p>
        </p:txBody>
      </p:sp>
      <p:sp>
        <p:nvSpPr>
          <p:cNvPr id="191" name="Shape 24"/>
          <p:cNvSpPr/>
          <p:nvPr/>
        </p:nvSpPr>
        <p:spPr>
          <a:xfrm>
            <a:off x="547920" y="5996160"/>
            <a:ext cx="8046000" cy="1165320"/>
          </a:xfrm>
          <a:prstGeom prst="roundRect">
            <a:avLst>
              <a:gd name="adj" fmla="val 9402"/>
            </a:avLst>
          </a:prstGeom>
          <a:solidFill>
            <a:srgbClr val="faf9f5"/>
          </a:solidFill>
          <a:ln w="22860">
            <a:solidFill>
              <a:srgbClr val="95ccda"/>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92" name="Shape 25"/>
          <p:cNvSpPr/>
          <p:nvPr/>
        </p:nvSpPr>
        <p:spPr>
          <a:xfrm>
            <a:off x="525240" y="5996160"/>
            <a:ext cx="89640" cy="1165320"/>
          </a:xfrm>
          <a:prstGeom prst="roundRect">
            <a:avLst>
              <a:gd name="adj" fmla="val 71930"/>
            </a:avLst>
          </a:prstGeom>
          <a:solidFill>
            <a:srgbClr val="95ccda"/>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Arial"/>
            </a:endParaRPr>
          </a:p>
        </p:txBody>
      </p:sp>
      <p:sp>
        <p:nvSpPr>
          <p:cNvPr id="193" name="Text 42"/>
          <p:cNvSpPr/>
          <p:nvPr/>
        </p:nvSpPr>
        <p:spPr>
          <a:xfrm>
            <a:off x="795960" y="6175440"/>
            <a:ext cx="1955880" cy="243000"/>
          </a:xfrm>
          <a:prstGeom prst="rect">
            <a:avLst/>
          </a:prstGeom>
          <a:noFill/>
          <a:ln w="0">
            <a:noFill/>
          </a:ln>
        </p:spPr>
        <p:style>
          <a:lnRef idx="0"/>
          <a:fillRef idx="0"/>
          <a:effectRef idx="0"/>
          <a:fontRef idx="minor"/>
        </p:style>
        <p:txBody>
          <a:bodyPr wrap="none" lIns="0" rIns="0" tIns="0" bIns="0" anchor="t">
            <a:noAutofit/>
          </a:bodyPr>
          <a:p>
            <a:pPr>
              <a:lnSpc>
                <a:spcPts val="1899"/>
              </a:lnSpc>
              <a:tabLst>
                <a:tab algn="l" pos="0"/>
              </a:tabLst>
            </a:pPr>
            <a:r>
              <a:rPr b="0" lang="en-US" sz="1500" strike="noStrike" u="none">
                <a:solidFill>
                  <a:srgbClr val="384653"/>
                </a:solidFill>
                <a:effectLst/>
                <a:uFillTx/>
                <a:latin typeface="Host Grotesk Medium"/>
                <a:ea typeface="Host Grotesk Medium"/>
              </a:rPr>
              <a:t>Weather Resilience</a:t>
            </a:r>
            <a:endParaRPr b="0" lang="en-US" sz="1500" strike="noStrike" u="none">
              <a:solidFill>
                <a:srgbClr val="000000"/>
              </a:solidFill>
              <a:effectLst/>
              <a:uFillTx/>
              <a:latin typeface="Arial"/>
            </a:endParaRPr>
          </a:p>
        </p:txBody>
      </p:sp>
      <p:sp>
        <p:nvSpPr>
          <p:cNvPr id="194" name="Text 43"/>
          <p:cNvSpPr/>
          <p:nvPr/>
        </p:nvSpPr>
        <p:spPr>
          <a:xfrm>
            <a:off x="795960" y="6514200"/>
            <a:ext cx="7618680" cy="467640"/>
          </a:xfrm>
          <a:prstGeom prst="rect">
            <a:avLst/>
          </a:prstGeom>
          <a:noFill/>
          <a:ln w="0">
            <a:noFill/>
          </a:ln>
        </p:spPr>
        <p:style>
          <a:lnRef idx="0"/>
          <a:fillRef idx="0"/>
          <a:effectRef idx="0"/>
          <a:fontRef idx="minor"/>
        </p:style>
        <p:txBody>
          <a:bodyPr lIns="0" rIns="0" tIns="0" bIns="0" anchor="t">
            <a:noAutofit/>
          </a:bodyPr>
          <a:p>
            <a:pPr>
              <a:lnSpc>
                <a:spcPts val="1800"/>
              </a:lnSpc>
              <a:tabLst>
                <a:tab algn="l" pos="0"/>
              </a:tabLst>
            </a:pPr>
            <a:r>
              <a:rPr b="0" lang="en-US" sz="1200" strike="noStrike" u="none">
                <a:solidFill>
                  <a:srgbClr val="384653"/>
                </a:solidFill>
                <a:effectLst/>
                <a:uFillTx/>
                <a:latin typeface="Roboto"/>
                <a:ea typeface="Roboto"/>
              </a:rPr>
              <a:t>Advanced sensors and AI modeling enable safe operations in challenging conditions where traditional methods struggle</a:t>
            </a:r>
            <a:endParaRPr b="0" lang="en-US" sz="1200" strike="noStrike" u="none">
              <a:solidFill>
                <a:srgbClr val="000000"/>
              </a:solidFill>
              <a:effectLst/>
              <a:uFillTx/>
              <a:latin typeface="Arial"/>
            </a:endParaRPr>
          </a:p>
        </p:txBody>
      </p:sp>
      <p:sp>
        <p:nvSpPr>
          <p:cNvPr id="195" name="Text 44"/>
          <p:cNvSpPr/>
          <p:nvPr/>
        </p:nvSpPr>
        <p:spPr>
          <a:xfrm>
            <a:off x="547920" y="7339320"/>
            <a:ext cx="8046000" cy="232920"/>
          </a:xfrm>
          <a:prstGeom prst="rect">
            <a:avLst/>
          </a:prstGeom>
          <a:noFill/>
          <a:ln w="0">
            <a:noFill/>
          </a:ln>
        </p:spPr>
        <p:style>
          <a:lnRef idx="0"/>
          <a:fillRef idx="0"/>
          <a:effectRef idx="0"/>
          <a:fontRef idx="minor"/>
        </p:style>
        <p:txBody>
          <a:bodyPr wrap="none" lIns="0" rIns="0" tIns="0" bIns="0" anchor="t">
            <a:noAutofit/>
          </a:bodyPr>
          <a:p>
            <a:pPr>
              <a:lnSpc>
                <a:spcPts val="1800"/>
              </a:lnSpc>
              <a:tabLst>
                <a:tab algn="l" pos="0"/>
              </a:tabLst>
            </a:pPr>
            <a:r>
              <a:rPr b="1" lang="en-US" sz="1200" strike="noStrike" u="none">
                <a:solidFill>
                  <a:srgbClr val="384653"/>
                </a:solidFill>
                <a:effectLst/>
                <a:uFillTx/>
                <a:latin typeface="Roboto"/>
                <a:ea typeface="Roboto"/>
              </a:rPr>
              <a:t>The Result:</a:t>
            </a:r>
            <a:r>
              <a:rPr b="0" lang="en-US" sz="1200" strike="noStrike" u="none">
                <a:solidFill>
                  <a:srgbClr val="384653"/>
                </a:solidFill>
                <a:effectLst/>
                <a:uFillTx/>
                <a:latin typeface="Roboto"/>
                <a:ea typeface="Roboto"/>
              </a:rPr>
              <a:t> Faster deliveries, lower costs, competitive advantage—all without environmental compromise.</a:t>
            </a:r>
            <a:endParaRPr b="0" lang="en-US" sz="1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 45"/>
          <p:cNvSpPr/>
          <p:nvPr/>
        </p:nvSpPr>
        <p:spPr>
          <a:xfrm>
            <a:off x="793800" y="783360"/>
            <a:ext cx="9328320" cy="70704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trike="noStrike" u="none">
                <a:solidFill>
                  <a:srgbClr val="2e3c4e"/>
                </a:solidFill>
                <a:effectLst/>
                <a:uFillTx/>
                <a:latin typeface="Host Grotesk Medium"/>
                <a:ea typeface="Host Grotesk Medium"/>
              </a:rPr>
              <a:t>Business Model &amp; Revenue Strategy</a:t>
            </a:r>
            <a:endParaRPr b="0" lang="en-US" sz="4450" strike="noStrike" u="none">
              <a:solidFill>
                <a:srgbClr val="000000"/>
              </a:solidFill>
              <a:effectLst/>
              <a:uFillTx/>
              <a:latin typeface="Arial"/>
            </a:endParaRPr>
          </a:p>
        </p:txBody>
      </p:sp>
      <p:sp>
        <p:nvSpPr>
          <p:cNvPr id="197" name="Text 46"/>
          <p:cNvSpPr/>
          <p:nvPr/>
        </p:nvSpPr>
        <p:spPr>
          <a:xfrm>
            <a:off x="793800" y="1945800"/>
            <a:ext cx="13041000" cy="6786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GreenLift AI generates revenue through multiple streams, creating predictable income while remaining flexible to SME budgets and operational scales.</a:t>
            </a:r>
            <a:endParaRPr b="0" lang="en-US" sz="1750" strike="noStrike" u="none">
              <a:solidFill>
                <a:srgbClr val="000000"/>
              </a:solidFill>
              <a:effectLst/>
              <a:uFillTx/>
              <a:latin typeface="Arial"/>
            </a:endParaRPr>
          </a:p>
        </p:txBody>
      </p:sp>
      <p:sp>
        <p:nvSpPr>
          <p:cNvPr id="198" name="Text 47"/>
          <p:cNvSpPr/>
          <p:nvPr/>
        </p:nvSpPr>
        <p:spPr>
          <a:xfrm>
            <a:off x="1857240" y="2943720"/>
            <a:ext cx="2833560" cy="352440"/>
          </a:xfrm>
          <a:prstGeom prst="rect">
            <a:avLst/>
          </a:prstGeom>
          <a:noFill/>
          <a:ln w="0">
            <a:noFill/>
          </a:ln>
        </p:spPr>
        <p:style>
          <a:lnRef idx="0"/>
          <a:fillRef idx="0"/>
          <a:effectRef idx="0"/>
          <a:fontRef idx="minor"/>
        </p:style>
        <p:txBody>
          <a:bodyPr wrap="none" lIns="0" rIns="0" tIns="0" bIns="0" anchor="t">
            <a:noAutofit/>
          </a:bodyPr>
          <a:p>
            <a:pPr algn="r">
              <a:lnSpc>
                <a:spcPts val="2750"/>
              </a:lnSpc>
              <a:tabLst>
                <a:tab algn="l" pos="0"/>
              </a:tabLst>
            </a:pPr>
            <a:r>
              <a:rPr b="0" lang="en-US" sz="2200" strike="noStrike" u="none">
                <a:solidFill>
                  <a:srgbClr val="384653"/>
                </a:solidFill>
                <a:effectLst/>
                <a:uFillTx/>
                <a:latin typeface="Host Grotesk Medium"/>
                <a:ea typeface="Host Grotesk Medium"/>
              </a:rPr>
              <a:t>Pay-Per-Delivery</a:t>
            </a:r>
            <a:endParaRPr b="0" lang="en-US" sz="2200" strike="noStrike" u="none">
              <a:solidFill>
                <a:srgbClr val="000000"/>
              </a:solidFill>
              <a:effectLst/>
              <a:uFillTx/>
              <a:latin typeface="Arial"/>
            </a:endParaRPr>
          </a:p>
        </p:txBody>
      </p:sp>
      <p:sp>
        <p:nvSpPr>
          <p:cNvPr id="199" name="Text 48"/>
          <p:cNvSpPr/>
          <p:nvPr/>
        </p:nvSpPr>
        <p:spPr>
          <a:xfrm>
            <a:off x="793800" y="3434400"/>
            <a:ext cx="3897000" cy="338400"/>
          </a:xfrm>
          <a:prstGeom prst="rect">
            <a:avLst/>
          </a:prstGeom>
          <a:noFill/>
          <a:ln w="0">
            <a:noFill/>
          </a:ln>
        </p:spPr>
        <p:style>
          <a:lnRef idx="0"/>
          <a:fillRef idx="0"/>
          <a:effectRef idx="0"/>
          <a:fontRef idx="minor"/>
        </p:style>
        <p:txBody>
          <a:bodyPr wrap="none"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15–30 BDT per delivery</a:t>
            </a:r>
            <a:endParaRPr b="0" lang="en-US" sz="1750" strike="noStrike" u="none">
              <a:solidFill>
                <a:srgbClr val="000000"/>
              </a:solidFill>
              <a:effectLst/>
              <a:uFillTx/>
              <a:latin typeface="Arial"/>
            </a:endParaRPr>
          </a:p>
        </p:txBody>
      </p:sp>
      <p:sp>
        <p:nvSpPr>
          <p:cNvPr id="200" name="Text 49"/>
          <p:cNvSpPr/>
          <p:nvPr/>
        </p:nvSpPr>
        <p:spPr>
          <a:xfrm>
            <a:off x="793800" y="3910320"/>
            <a:ext cx="3897000" cy="1018800"/>
          </a:xfrm>
          <a:prstGeom prst="rect">
            <a:avLst/>
          </a:prstGeom>
          <a:noFill/>
          <a:ln w="0">
            <a:noFill/>
          </a:ln>
        </p:spPr>
        <p:style>
          <a:lnRef idx="0"/>
          <a:fillRef idx="0"/>
          <a:effectRef idx="0"/>
          <a:fontRef idx="minor"/>
        </p:style>
        <p:txBody>
          <a:bodyPr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Variable revenue scales with transaction volume, aligned with customer success</a:t>
            </a:r>
            <a:endParaRPr b="0" lang="en-US" sz="1750" strike="noStrike" u="none">
              <a:solidFill>
                <a:srgbClr val="000000"/>
              </a:solidFill>
              <a:effectLst/>
              <a:uFillTx/>
              <a:latin typeface="Arial"/>
            </a:endParaRPr>
          </a:p>
        </p:txBody>
      </p:sp>
      <p:pic>
        <p:nvPicPr>
          <p:cNvPr id="201" name="Image 10" descr="preencoded.png"/>
          <p:cNvPicPr/>
          <p:nvPr/>
        </p:nvPicPr>
        <p:blipFill>
          <a:blip r:embed="rId1"/>
          <a:stretch/>
        </p:blipFill>
        <p:spPr>
          <a:xfrm>
            <a:off x="5032800" y="2881080"/>
            <a:ext cx="4563000" cy="4563000"/>
          </a:xfrm>
          <a:prstGeom prst="rect">
            <a:avLst/>
          </a:prstGeom>
          <a:noFill/>
          <a:ln w="0">
            <a:noFill/>
          </a:ln>
        </p:spPr>
      </p:pic>
      <p:pic>
        <p:nvPicPr>
          <p:cNvPr id="202" name="Image 11" descr="preencoded.png"/>
          <p:cNvPicPr/>
          <p:nvPr/>
        </p:nvPicPr>
        <p:blipFill>
          <a:blip r:embed="rId2">
            <a:extLst>
              <a:ext uri="{96DAC541-7B7A-43D3-8B79-37D633B846F1}">
                <asvg:svgBlip xmlns:asvg="http://schemas.microsoft.com/office/drawing/2016/SVG/main" r:embed="rId3"/>
              </a:ext>
            </a:extLst>
          </a:blip>
          <a:stretch/>
        </p:blipFill>
        <p:spPr>
          <a:xfrm>
            <a:off x="6015600" y="3863880"/>
            <a:ext cx="337680" cy="337680"/>
          </a:xfrm>
          <a:prstGeom prst="rect">
            <a:avLst/>
          </a:prstGeom>
          <a:noFill/>
          <a:ln w="0">
            <a:noFill/>
          </a:ln>
        </p:spPr>
      </p:pic>
      <p:sp>
        <p:nvSpPr>
          <p:cNvPr id="203" name="Text 50"/>
          <p:cNvSpPr/>
          <p:nvPr/>
        </p:nvSpPr>
        <p:spPr>
          <a:xfrm>
            <a:off x="9937800" y="3114000"/>
            <a:ext cx="3434040" cy="35244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trike="noStrike" u="none">
                <a:solidFill>
                  <a:srgbClr val="384653"/>
                </a:solidFill>
                <a:effectLst/>
                <a:uFillTx/>
                <a:latin typeface="Host Grotesk Medium"/>
                <a:ea typeface="Host Grotesk Medium"/>
              </a:rPr>
              <a:t>AI Dashboard Subscription</a:t>
            </a:r>
            <a:endParaRPr b="0" lang="en-US" sz="2200" strike="noStrike" u="none">
              <a:solidFill>
                <a:srgbClr val="000000"/>
              </a:solidFill>
              <a:effectLst/>
              <a:uFillTx/>
              <a:latin typeface="Arial"/>
            </a:endParaRPr>
          </a:p>
        </p:txBody>
      </p:sp>
      <p:sp>
        <p:nvSpPr>
          <p:cNvPr id="204" name="Text 51"/>
          <p:cNvSpPr/>
          <p:nvPr/>
        </p:nvSpPr>
        <p:spPr>
          <a:xfrm>
            <a:off x="9937800" y="3604320"/>
            <a:ext cx="3897000" cy="338400"/>
          </a:xfrm>
          <a:prstGeom prst="rect">
            <a:avLst/>
          </a:prstGeom>
          <a:noFill/>
          <a:ln w="0">
            <a:noFill/>
          </a:ln>
        </p:spPr>
        <p:style>
          <a:lnRef idx="0"/>
          <a:fillRef idx="0"/>
          <a:effectRef idx="0"/>
          <a:fontRef idx="minor"/>
        </p:style>
        <p:txBody>
          <a:bodyPr wrap="none"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500–2,000 BDT/month</a:t>
            </a:r>
            <a:endParaRPr b="0" lang="en-US" sz="1750" strike="noStrike" u="none">
              <a:solidFill>
                <a:srgbClr val="000000"/>
              </a:solidFill>
              <a:effectLst/>
              <a:uFillTx/>
              <a:latin typeface="Arial"/>
            </a:endParaRPr>
          </a:p>
        </p:txBody>
      </p:sp>
      <p:sp>
        <p:nvSpPr>
          <p:cNvPr id="205" name="Text 52"/>
          <p:cNvSpPr/>
          <p:nvPr/>
        </p:nvSpPr>
        <p:spPr>
          <a:xfrm>
            <a:off x="9937800" y="4080600"/>
            <a:ext cx="3897000" cy="6786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Recurring revenue for analytics, scheduling, and premium features</a:t>
            </a:r>
            <a:endParaRPr b="0" lang="en-US" sz="1750" strike="noStrike" u="none">
              <a:solidFill>
                <a:srgbClr val="000000"/>
              </a:solidFill>
              <a:effectLst/>
              <a:uFillTx/>
              <a:latin typeface="Arial"/>
            </a:endParaRPr>
          </a:p>
        </p:txBody>
      </p:sp>
      <p:pic>
        <p:nvPicPr>
          <p:cNvPr id="206" name="Image 12" descr="preencoded.png"/>
          <p:cNvPicPr/>
          <p:nvPr/>
        </p:nvPicPr>
        <p:blipFill>
          <a:blip r:embed="rId4"/>
          <a:stretch/>
        </p:blipFill>
        <p:spPr>
          <a:xfrm>
            <a:off x="5032800" y="2881080"/>
            <a:ext cx="4563000" cy="4563000"/>
          </a:xfrm>
          <a:prstGeom prst="rect">
            <a:avLst/>
          </a:prstGeom>
          <a:noFill/>
          <a:ln w="0">
            <a:noFill/>
          </a:ln>
        </p:spPr>
      </p:pic>
      <p:pic>
        <p:nvPicPr>
          <p:cNvPr id="207" name="Image 13" descr="preencoded.png"/>
          <p:cNvPicPr/>
          <p:nvPr/>
        </p:nvPicPr>
        <p:blipFill>
          <a:blip r:embed="rId5">
            <a:extLst>
              <a:ext uri="{96DAC541-7B7A-43D3-8B79-37D633B846F1}">
                <asvg:svgBlip xmlns:asvg="http://schemas.microsoft.com/office/drawing/2016/SVG/main" r:embed="rId6"/>
              </a:ext>
            </a:extLst>
          </a:blip>
          <a:stretch/>
        </p:blipFill>
        <p:spPr>
          <a:xfrm>
            <a:off x="8275320" y="3863880"/>
            <a:ext cx="337680" cy="337680"/>
          </a:xfrm>
          <a:prstGeom prst="rect">
            <a:avLst/>
          </a:prstGeom>
          <a:noFill/>
          <a:ln w="0">
            <a:noFill/>
          </a:ln>
        </p:spPr>
      </p:pic>
      <p:sp>
        <p:nvSpPr>
          <p:cNvPr id="208" name="Text 53"/>
          <p:cNvSpPr/>
          <p:nvPr/>
        </p:nvSpPr>
        <p:spPr>
          <a:xfrm>
            <a:off x="9937800" y="5566320"/>
            <a:ext cx="2833560" cy="35244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trike="noStrike" u="none">
                <a:solidFill>
                  <a:srgbClr val="384653"/>
                </a:solidFill>
                <a:effectLst/>
                <a:uFillTx/>
                <a:latin typeface="Host Grotesk Medium"/>
                <a:ea typeface="Host Grotesk Medium"/>
              </a:rPr>
              <a:t>Fleet Leasing</a:t>
            </a:r>
            <a:endParaRPr b="0" lang="en-US" sz="2200" strike="noStrike" u="none">
              <a:solidFill>
                <a:srgbClr val="000000"/>
              </a:solidFill>
              <a:effectLst/>
              <a:uFillTx/>
              <a:latin typeface="Arial"/>
            </a:endParaRPr>
          </a:p>
        </p:txBody>
      </p:sp>
      <p:sp>
        <p:nvSpPr>
          <p:cNvPr id="209" name="Text 54"/>
          <p:cNvSpPr/>
          <p:nvPr/>
        </p:nvSpPr>
        <p:spPr>
          <a:xfrm>
            <a:off x="9937800" y="6057000"/>
            <a:ext cx="3897000" cy="338400"/>
          </a:xfrm>
          <a:prstGeom prst="rect">
            <a:avLst/>
          </a:prstGeom>
          <a:noFill/>
          <a:ln w="0">
            <a:noFill/>
          </a:ln>
        </p:spPr>
        <p:style>
          <a:lnRef idx="0"/>
          <a:fillRef idx="0"/>
          <a:effectRef idx="0"/>
          <a:fontRef idx="minor"/>
        </p:style>
        <p:txBody>
          <a:bodyPr wrap="none"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Equipment-as-a-Service model</a:t>
            </a:r>
            <a:endParaRPr b="0" lang="en-US" sz="1750" strike="noStrike" u="none">
              <a:solidFill>
                <a:srgbClr val="000000"/>
              </a:solidFill>
              <a:effectLst/>
              <a:uFillTx/>
              <a:latin typeface="Arial"/>
            </a:endParaRPr>
          </a:p>
        </p:txBody>
      </p:sp>
      <p:sp>
        <p:nvSpPr>
          <p:cNvPr id="210" name="Text 55"/>
          <p:cNvSpPr/>
          <p:nvPr/>
        </p:nvSpPr>
        <p:spPr>
          <a:xfrm>
            <a:off x="9937800" y="6532920"/>
            <a:ext cx="3897000" cy="67860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750" strike="noStrike" u="none">
                <a:solidFill>
                  <a:srgbClr val="384653"/>
                </a:solidFill>
                <a:effectLst/>
                <a:uFillTx/>
                <a:latin typeface="Roboto"/>
                <a:ea typeface="Roboto"/>
              </a:rPr>
              <a:t>Maintenance and support included; lowers customer capital requirements</a:t>
            </a:r>
            <a:endParaRPr b="0" lang="en-US" sz="1750" strike="noStrike" u="none">
              <a:solidFill>
                <a:srgbClr val="000000"/>
              </a:solidFill>
              <a:effectLst/>
              <a:uFillTx/>
              <a:latin typeface="Arial"/>
            </a:endParaRPr>
          </a:p>
        </p:txBody>
      </p:sp>
      <p:pic>
        <p:nvPicPr>
          <p:cNvPr id="211" name="Image 14" descr="preencoded.png"/>
          <p:cNvPicPr/>
          <p:nvPr/>
        </p:nvPicPr>
        <p:blipFill>
          <a:blip r:embed="rId7"/>
          <a:stretch/>
        </p:blipFill>
        <p:spPr>
          <a:xfrm>
            <a:off x="5032800" y="2881080"/>
            <a:ext cx="4563000" cy="4563000"/>
          </a:xfrm>
          <a:prstGeom prst="rect">
            <a:avLst/>
          </a:prstGeom>
          <a:noFill/>
          <a:ln w="0">
            <a:noFill/>
          </a:ln>
        </p:spPr>
      </p:pic>
      <p:pic>
        <p:nvPicPr>
          <p:cNvPr id="212" name="Image 15" descr="preencoded.png"/>
          <p:cNvPicPr/>
          <p:nvPr/>
        </p:nvPicPr>
        <p:blipFill>
          <a:blip r:embed="rId8">
            <a:extLst>
              <a:ext uri="{96DAC541-7B7A-43D3-8B79-37D633B846F1}">
                <asvg:svgBlip xmlns:asvg="http://schemas.microsoft.com/office/drawing/2016/SVG/main" r:embed="rId9"/>
              </a:ext>
            </a:extLst>
          </a:blip>
          <a:stretch/>
        </p:blipFill>
        <p:spPr>
          <a:xfrm>
            <a:off x="8275320" y="6123600"/>
            <a:ext cx="337680" cy="337680"/>
          </a:xfrm>
          <a:prstGeom prst="rect">
            <a:avLst/>
          </a:prstGeom>
          <a:noFill/>
          <a:ln w="0">
            <a:noFill/>
          </a:ln>
        </p:spPr>
      </p:pic>
      <p:sp>
        <p:nvSpPr>
          <p:cNvPr id="213" name="Text 56"/>
          <p:cNvSpPr/>
          <p:nvPr/>
        </p:nvSpPr>
        <p:spPr>
          <a:xfrm>
            <a:off x="1829880" y="5396400"/>
            <a:ext cx="2860920" cy="352440"/>
          </a:xfrm>
          <a:prstGeom prst="rect">
            <a:avLst/>
          </a:prstGeom>
          <a:noFill/>
          <a:ln w="0">
            <a:noFill/>
          </a:ln>
        </p:spPr>
        <p:style>
          <a:lnRef idx="0"/>
          <a:fillRef idx="0"/>
          <a:effectRef idx="0"/>
          <a:fontRef idx="minor"/>
        </p:style>
        <p:txBody>
          <a:bodyPr wrap="none" lIns="0" rIns="0" tIns="0" bIns="0" anchor="t">
            <a:noAutofit/>
          </a:bodyPr>
          <a:p>
            <a:pPr algn="r">
              <a:lnSpc>
                <a:spcPts val="2750"/>
              </a:lnSpc>
              <a:tabLst>
                <a:tab algn="l" pos="0"/>
              </a:tabLst>
            </a:pPr>
            <a:r>
              <a:rPr b="0" lang="en-US" sz="2200" strike="noStrike" u="none">
                <a:solidFill>
                  <a:srgbClr val="384653"/>
                </a:solidFill>
                <a:effectLst/>
                <a:uFillTx/>
                <a:latin typeface="Host Grotesk Medium"/>
                <a:ea typeface="Host Grotesk Medium"/>
              </a:rPr>
              <a:t>Strategic Partnerships</a:t>
            </a:r>
            <a:endParaRPr b="0" lang="en-US" sz="2200" strike="noStrike" u="none">
              <a:solidFill>
                <a:srgbClr val="000000"/>
              </a:solidFill>
              <a:effectLst/>
              <a:uFillTx/>
              <a:latin typeface="Arial"/>
            </a:endParaRPr>
          </a:p>
        </p:txBody>
      </p:sp>
      <p:sp>
        <p:nvSpPr>
          <p:cNvPr id="214" name="Text 57"/>
          <p:cNvSpPr/>
          <p:nvPr/>
        </p:nvSpPr>
        <p:spPr>
          <a:xfrm>
            <a:off x="793800" y="5886720"/>
            <a:ext cx="3897000" cy="678600"/>
          </a:xfrm>
          <a:prstGeom prst="rect">
            <a:avLst/>
          </a:prstGeom>
          <a:noFill/>
          <a:ln w="0">
            <a:noFill/>
          </a:ln>
        </p:spPr>
        <p:style>
          <a:lnRef idx="0"/>
          <a:fillRef idx="0"/>
          <a:effectRef idx="0"/>
          <a:fontRef idx="minor"/>
        </p:style>
        <p:txBody>
          <a:bodyPr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Revenue sharing with e-commerce and logistics platforms</a:t>
            </a:r>
            <a:endParaRPr b="0" lang="en-US" sz="1750" strike="noStrike" u="none">
              <a:solidFill>
                <a:srgbClr val="000000"/>
              </a:solidFill>
              <a:effectLst/>
              <a:uFillTx/>
              <a:latin typeface="Arial"/>
            </a:endParaRPr>
          </a:p>
        </p:txBody>
      </p:sp>
      <p:sp>
        <p:nvSpPr>
          <p:cNvPr id="215" name="Text 58"/>
          <p:cNvSpPr/>
          <p:nvPr/>
        </p:nvSpPr>
        <p:spPr>
          <a:xfrm>
            <a:off x="793800" y="6703200"/>
            <a:ext cx="3897000" cy="678600"/>
          </a:xfrm>
          <a:prstGeom prst="rect">
            <a:avLst/>
          </a:prstGeom>
          <a:noFill/>
          <a:ln w="0">
            <a:noFill/>
          </a:ln>
        </p:spPr>
        <p:style>
          <a:lnRef idx="0"/>
          <a:fillRef idx="0"/>
          <a:effectRef idx="0"/>
          <a:fontRef idx="minor"/>
        </p:style>
        <p:txBody>
          <a:bodyPr lIns="0" rIns="0" tIns="0" bIns="0" anchor="t">
            <a:noAutofit/>
          </a:bodyPr>
          <a:p>
            <a:pPr algn="r">
              <a:lnSpc>
                <a:spcPts val="2650"/>
              </a:lnSpc>
              <a:tabLst>
                <a:tab algn="l" pos="0"/>
              </a:tabLst>
            </a:pPr>
            <a:r>
              <a:rPr b="0" lang="en-US" sz="1750" strike="noStrike" u="none">
                <a:solidFill>
                  <a:srgbClr val="384653"/>
                </a:solidFill>
                <a:effectLst/>
                <a:uFillTx/>
                <a:latin typeface="Roboto"/>
                <a:ea typeface="Roboto"/>
              </a:rPr>
              <a:t>Co-branded solutions expand reach and market credibility</a:t>
            </a:r>
            <a:endParaRPr b="0" lang="en-US" sz="1750" strike="noStrike" u="none">
              <a:solidFill>
                <a:srgbClr val="000000"/>
              </a:solidFill>
              <a:effectLst/>
              <a:uFillTx/>
              <a:latin typeface="Arial"/>
            </a:endParaRPr>
          </a:p>
        </p:txBody>
      </p:sp>
      <p:pic>
        <p:nvPicPr>
          <p:cNvPr id="216" name="Image 16" descr="preencoded.png"/>
          <p:cNvPicPr/>
          <p:nvPr/>
        </p:nvPicPr>
        <p:blipFill>
          <a:blip r:embed="rId10"/>
          <a:stretch/>
        </p:blipFill>
        <p:spPr>
          <a:xfrm>
            <a:off x="5032800" y="2881080"/>
            <a:ext cx="4563000" cy="4563000"/>
          </a:xfrm>
          <a:prstGeom prst="rect">
            <a:avLst/>
          </a:prstGeom>
          <a:noFill/>
          <a:ln w="0">
            <a:noFill/>
          </a:ln>
        </p:spPr>
      </p:pic>
      <p:pic>
        <p:nvPicPr>
          <p:cNvPr id="217" name="Image 25" descr="preencoded.png"/>
          <p:cNvPicPr/>
          <p:nvPr/>
        </p:nvPicPr>
        <p:blipFill>
          <a:blip r:embed="rId11">
            <a:extLst>
              <a:ext uri="{96DAC541-7B7A-43D3-8B79-37D633B846F1}">
                <asvg:svgBlip xmlns:asvg="http://schemas.microsoft.com/office/drawing/2016/SVG/main" r:embed="rId12"/>
              </a:ext>
            </a:extLst>
          </a:blip>
          <a:stretch/>
        </p:blipFill>
        <p:spPr>
          <a:xfrm>
            <a:off x="6015600" y="6123600"/>
            <a:ext cx="337680" cy="337680"/>
          </a:xfrm>
          <a:prstGeom prst="rect">
            <a:avLst/>
          </a:prstGeom>
          <a:noFill/>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26</TotalTime>
  <Application>LibreOffice/25.8.2.2$Linux_X86_64 LibreOffice_project/580$Build-2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2025-11-07T12:52:45Z</dcterms:created>
  <dc:creator/>
  <dc:description/>
  <dc:language>en-US</dc:language>
  <cp:lastModifiedBy/>
  <cp:lastPrinted>2025-11-07T21:33:34Z</cp:lastPrinted>
  <dcterms:modified xsi:type="dcterms:W3CDTF">2025-11-30T23:00:53Z</dcterms:modified>
  <cp:revision>7</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6</vt:i4>
  </property>
  <property fmtid="{D5CDD505-2E9C-101B-9397-08002B2CF9AE}" pid="3" name="PresentationFormat">
    <vt:lpwstr>On-screen Show (16:9)</vt:lpwstr>
  </property>
  <property fmtid="{D5CDD505-2E9C-101B-9397-08002B2CF9AE}" pid="4" name="Slides">
    <vt:i4>6</vt:i4>
  </property>
</Properties>
</file>